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diagrams/data4.xml" ContentType="application/vnd.openxmlformats-officedocument.drawingml.diagramData+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9.xml" ContentType="application/vnd.openxmlformats-officedocument.drawingml.diagramData+xml"/>
  <Override PartName="/ppt/diagrams/data10.xml" ContentType="application/vnd.openxmlformats-officedocument.drawingml.diagramData+xml"/>
  <Override PartName="/ppt/diagrams/data1.xml" ContentType="application/vnd.openxmlformats-officedocument.drawingml.diagramData+xml"/>
  <Override PartName="/ppt/diagrams/data11.xml" ContentType="application/vnd.openxmlformats-officedocument.drawingml.diagramData+xml"/>
  <Override PartName="/ppt/diagrams/data12.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slideMasters/slideMaster1.xml" ContentType="application/vnd.openxmlformats-officedocument.presentationml.slideMaster+xml"/>
  <Override PartName="/ppt/notesSlides/notesSlide6.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notesSlides/notesSlide7.xml" ContentType="application/vnd.openxmlformats-officedocument.presentationml.notesSlide+xml"/>
  <Override PartName="/ppt/notesSlides/notesSlide1.xml" ContentType="application/vnd.openxmlformats-officedocument.presentationml.notesSlide+xml"/>
  <Override PartName="/ppt/notesSlides/notesSlide5.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Masters/notesMaster1.xml" ContentType="application/vnd.openxmlformats-officedocument.presentationml.notesMaster+xml"/>
  <Override PartName="/ppt/diagrams/quickStyle9.xml" ContentType="application/vnd.openxmlformats-officedocument.drawingml.diagramStyle+xml"/>
  <Override PartName="/ppt/diagrams/colors9.xml" ContentType="application/vnd.openxmlformats-officedocument.drawingml.diagramColors+xml"/>
  <Override PartName="/ppt/theme/theme1.xml" ContentType="application/vnd.openxmlformats-officedocument.theme+xml"/>
  <Override PartName="/ppt/theme/theme2.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layout7.xml" ContentType="application/vnd.openxmlformats-officedocument.drawingml.diagramLayout+xml"/>
  <Override PartName="/ppt/diagrams/drawing9.xml" ContentType="application/vnd.ms-office.drawingml.diagramDrawing+xml"/>
  <Override PartName="/ppt/diagrams/layout8.xml" ContentType="application/vnd.openxmlformats-officedocument.drawingml.diagramLayout+xml"/>
  <Override PartName="/ppt/diagrams/drawing7.xml" ContentType="application/vnd.ms-office.drawingml.diagramDrawing+xml"/>
  <Override PartName="/ppt/diagrams/quickStyle7.xml" ContentType="application/vnd.openxmlformats-officedocument.drawingml.diagramStyle+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rawing8.xml" ContentType="application/vnd.ms-office.drawingml.diagramDrawing+xml"/>
  <Override PartName="/ppt/diagrams/quickStyle8.xml" ContentType="application/vnd.openxmlformats-officedocument.drawingml.diagramStyle+xml"/>
  <Override PartName="/ppt/diagrams/layout11.xml" ContentType="application/vnd.openxmlformats-officedocument.drawingml.diagramLayout+xml"/>
  <Override PartName="/ppt/diagrams/colors7.xml" ContentType="application/vnd.openxmlformats-officedocument.drawingml.diagramColors+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layout9.xml" ContentType="application/vnd.openxmlformats-officedocument.drawingml.diagramLayout+xml"/>
  <Override PartName="/ppt/diagrams/colors8.xml" ContentType="application/vnd.openxmlformats-officedocument.drawingml.diagramColors+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9" r:id="rId1"/>
  </p:sldMasterIdLst>
  <p:notesMasterIdLst>
    <p:notesMasterId r:id="rId28"/>
  </p:notesMasterIdLst>
  <p:sldIdLst>
    <p:sldId id="256" r:id="rId2"/>
    <p:sldId id="258" r:id="rId3"/>
    <p:sldId id="260" r:id="rId4"/>
    <p:sldId id="274" r:id="rId5"/>
    <p:sldId id="269" r:id="rId6"/>
    <p:sldId id="281" r:id="rId7"/>
    <p:sldId id="257" r:id="rId8"/>
    <p:sldId id="261" r:id="rId9"/>
    <p:sldId id="263" r:id="rId10"/>
    <p:sldId id="264" r:id="rId11"/>
    <p:sldId id="276" r:id="rId12"/>
    <p:sldId id="283" r:id="rId13"/>
    <p:sldId id="265" r:id="rId14"/>
    <p:sldId id="267" r:id="rId15"/>
    <p:sldId id="277" r:id="rId16"/>
    <p:sldId id="270" r:id="rId17"/>
    <p:sldId id="271" r:id="rId18"/>
    <p:sldId id="272" r:id="rId19"/>
    <p:sldId id="273" r:id="rId20"/>
    <p:sldId id="278" r:id="rId21"/>
    <p:sldId id="280" r:id="rId22"/>
    <p:sldId id="279" r:id="rId23"/>
    <p:sldId id="285" r:id="rId24"/>
    <p:sldId id="286" r:id="rId25"/>
    <p:sldId id="287" r:id="rId26"/>
    <p:sldId id="288" r:id="rId27"/>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9" d="100"/>
          <a:sy n="89" d="100"/>
        </p:scale>
        <p:origin x="39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56DE84-4F32-46F2-A44E-56BF61E509FE}" type="doc">
      <dgm:prSet loTypeId="urn:microsoft.com/office/officeart/2005/8/layout/vProcess5" loCatId="process" qsTypeId="urn:microsoft.com/office/officeart/2005/8/quickstyle/simple4" qsCatId="simple" csTypeId="urn:microsoft.com/office/officeart/2005/8/colors/colorful2" csCatId="colorful" phldr="1"/>
      <dgm:spPr/>
      <dgm:t>
        <a:bodyPr/>
        <a:lstStyle/>
        <a:p>
          <a:endParaRPr lang="en-US"/>
        </a:p>
      </dgm:t>
    </dgm:pt>
    <dgm:pt modelId="{321523E3-166F-4F5B-8DC2-F67642512B64}">
      <dgm:prSet/>
      <dgm:spPr/>
      <dgm:t>
        <a:bodyPr/>
        <a:lstStyle/>
        <a:p>
          <a:pPr algn="just"/>
          <a:r>
            <a:rPr lang="en-NZ" dirty="0"/>
            <a:t>How tikanga as the first law of NZ affects the express incorporation of Treaty and Māori concepts in the Resource Management Act 1991, particularly the Part 2 provisions.</a:t>
          </a:r>
          <a:endParaRPr lang="en-US" dirty="0"/>
        </a:p>
      </dgm:t>
    </dgm:pt>
    <dgm:pt modelId="{B9C03899-06E9-4D1D-86F8-847291F694FC}" type="parTrans" cxnId="{A9DC3B5D-99F4-4259-A9E5-C35386CC8C60}">
      <dgm:prSet/>
      <dgm:spPr/>
      <dgm:t>
        <a:bodyPr/>
        <a:lstStyle/>
        <a:p>
          <a:endParaRPr lang="en-US"/>
        </a:p>
      </dgm:t>
    </dgm:pt>
    <dgm:pt modelId="{AE408F1B-3565-4F8B-8022-92E073135DF0}" type="sibTrans" cxnId="{A9DC3B5D-99F4-4259-A9E5-C35386CC8C60}">
      <dgm:prSet/>
      <dgm:spPr/>
      <dgm:t>
        <a:bodyPr/>
        <a:lstStyle/>
        <a:p>
          <a:endParaRPr lang="en-US" dirty="0"/>
        </a:p>
      </dgm:t>
    </dgm:pt>
    <dgm:pt modelId="{76E04E6C-27F9-49BE-B11B-ADDCC7C06892}">
      <dgm:prSet/>
      <dgm:spPr>
        <a:solidFill>
          <a:schemeClr val="accent2">
            <a:lumMod val="75000"/>
          </a:schemeClr>
        </a:solidFill>
      </dgm:spPr>
      <dgm:t>
        <a:bodyPr/>
        <a:lstStyle/>
        <a:p>
          <a:pPr algn="just"/>
          <a:r>
            <a:rPr lang="en-NZ" dirty="0"/>
            <a:t>The extent of the Environment Court’s jurisdiction with regard to “relational” or mana whenua issues (s 6(e)). </a:t>
          </a:r>
          <a:endParaRPr lang="en-US" dirty="0"/>
        </a:p>
      </dgm:t>
    </dgm:pt>
    <dgm:pt modelId="{4B14FE66-3EC6-4A3F-9D0D-7E082FACDDC7}" type="parTrans" cxnId="{A8FAD40B-053E-455B-9411-D3C0E10FFADA}">
      <dgm:prSet/>
      <dgm:spPr/>
      <dgm:t>
        <a:bodyPr/>
        <a:lstStyle/>
        <a:p>
          <a:endParaRPr lang="en-US"/>
        </a:p>
      </dgm:t>
    </dgm:pt>
    <dgm:pt modelId="{E69D43BC-D947-4FF6-928C-53BE404BC412}" type="sibTrans" cxnId="{A8FAD40B-053E-455B-9411-D3C0E10FFADA}">
      <dgm:prSet/>
      <dgm:spPr/>
      <dgm:t>
        <a:bodyPr/>
        <a:lstStyle/>
        <a:p>
          <a:endParaRPr lang="en-US" dirty="0"/>
        </a:p>
      </dgm:t>
    </dgm:pt>
    <dgm:pt modelId="{E35CC5BE-E3D7-4F41-AF39-DA695CD98C0C}">
      <dgm:prSet/>
      <dgm:spPr>
        <a:solidFill>
          <a:schemeClr val="accent2">
            <a:lumMod val="50000"/>
          </a:schemeClr>
        </a:solidFill>
      </dgm:spPr>
      <dgm:t>
        <a:bodyPr/>
        <a:lstStyle/>
        <a:p>
          <a:pPr algn="just"/>
          <a:r>
            <a:rPr lang="en-NZ" dirty="0"/>
            <a:t>Suggestions that may assist counsel to advocate well in relation to tikanga issues in the Environment Court.</a:t>
          </a:r>
          <a:endParaRPr lang="en-US" dirty="0"/>
        </a:p>
      </dgm:t>
    </dgm:pt>
    <dgm:pt modelId="{3E7A2346-FB9A-4BE4-A448-4A73F7D2BB9E}" type="parTrans" cxnId="{B31B683E-21A0-4750-A0EB-9D535DBD9495}">
      <dgm:prSet/>
      <dgm:spPr/>
      <dgm:t>
        <a:bodyPr/>
        <a:lstStyle/>
        <a:p>
          <a:endParaRPr lang="en-US"/>
        </a:p>
      </dgm:t>
    </dgm:pt>
    <dgm:pt modelId="{39D0360D-86F8-46D1-9B20-2BC3AF45D2A1}" type="sibTrans" cxnId="{B31B683E-21A0-4750-A0EB-9D535DBD9495}">
      <dgm:prSet/>
      <dgm:spPr/>
      <dgm:t>
        <a:bodyPr/>
        <a:lstStyle/>
        <a:p>
          <a:endParaRPr lang="en-US"/>
        </a:p>
      </dgm:t>
    </dgm:pt>
    <dgm:pt modelId="{BA566430-D4B1-4C3A-8C7B-0E4C1926FD1B}" type="pres">
      <dgm:prSet presAssocID="{8F56DE84-4F32-46F2-A44E-56BF61E509FE}" presName="outerComposite" presStyleCnt="0">
        <dgm:presLayoutVars>
          <dgm:chMax val="5"/>
          <dgm:dir/>
          <dgm:resizeHandles val="exact"/>
        </dgm:presLayoutVars>
      </dgm:prSet>
      <dgm:spPr/>
    </dgm:pt>
    <dgm:pt modelId="{A1D8E322-9E54-4A19-A5F8-46F69EEFFF83}" type="pres">
      <dgm:prSet presAssocID="{8F56DE84-4F32-46F2-A44E-56BF61E509FE}" presName="dummyMaxCanvas" presStyleCnt="0">
        <dgm:presLayoutVars/>
      </dgm:prSet>
      <dgm:spPr/>
    </dgm:pt>
    <dgm:pt modelId="{8159AA66-15EE-4715-A313-1C6AC0A15669}" type="pres">
      <dgm:prSet presAssocID="{8F56DE84-4F32-46F2-A44E-56BF61E509FE}" presName="ThreeNodes_1" presStyleLbl="node1" presStyleIdx="0" presStyleCnt="3">
        <dgm:presLayoutVars>
          <dgm:bulletEnabled val="1"/>
        </dgm:presLayoutVars>
      </dgm:prSet>
      <dgm:spPr/>
    </dgm:pt>
    <dgm:pt modelId="{BFE19C81-58ED-4C2B-A977-7E0AC75D7674}" type="pres">
      <dgm:prSet presAssocID="{8F56DE84-4F32-46F2-A44E-56BF61E509FE}" presName="ThreeNodes_2" presStyleLbl="node1" presStyleIdx="1" presStyleCnt="3">
        <dgm:presLayoutVars>
          <dgm:bulletEnabled val="1"/>
        </dgm:presLayoutVars>
      </dgm:prSet>
      <dgm:spPr/>
    </dgm:pt>
    <dgm:pt modelId="{22EF6805-9E22-4130-84C3-B7A9847C7619}" type="pres">
      <dgm:prSet presAssocID="{8F56DE84-4F32-46F2-A44E-56BF61E509FE}" presName="ThreeNodes_3" presStyleLbl="node1" presStyleIdx="2" presStyleCnt="3">
        <dgm:presLayoutVars>
          <dgm:bulletEnabled val="1"/>
        </dgm:presLayoutVars>
      </dgm:prSet>
      <dgm:spPr/>
    </dgm:pt>
    <dgm:pt modelId="{98E60B14-5245-4011-B412-E30058938CDE}" type="pres">
      <dgm:prSet presAssocID="{8F56DE84-4F32-46F2-A44E-56BF61E509FE}" presName="ThreeConn_1-2" presStyleLbl="fgAccFollowNode1" presStyleIdx="0" presStyleCnt="2">
        <dgm:presLayoutVars>
          <dgm:bulletEnabled val="1"/>
        </dgm:presLayoutVars>
      </dgm:prSet>
      <dgm:spPr/>
    </dgm:pt>
    <dgm:pt modelId="{A67A8F3A-FCD8-4B49-9A67-3DD90BED00C9}" type="pres">
      <dgm:prSet presAssocID="{8F56DE84-4F32-46F2-A44E-56BF61E509FE}" presName="ThreeConn_2-3" presStyleLbl="fgAccFollowNode1" presStyleIdx="1" presStyleCnt="2">
        <dgm:presLayoutVars>
          <dgm:bulletEnabled val="1"/>
        </dgm:presLayoutVars>
      </dgm:prSet>
      <dgm:spPr/>
    </dgm:pt>
    <dgm:pt modelId="{0F34D72E-FBF5-4310-9D16-4C494D17DC84}" type="pres">
      <dgm:prSet presAssocID="{8F56DE84-4F32-46F2-A44E-56BF61E509FE}" presName="ThreeNodes_1_text" presStyleLbl="node1" presStyleIdx="2" presStyleCnt="3">
        <dgm:presLayoutVars>
          <dgm:bulletEnabled val="1"/>
        </dgm:presLayoutVars>
      </dgm:prSet>
      <dgm:spPr/>
    </dgm:pt>
    <dgm:pt modelId="{299106BC-129D-471B-8190-17C1F9F82BB3}" type="pres">
      <dgm:prSet presAssocID="{8F56DE84-4F32-46F2-A44E-56BF61E509FE}" presName="ThreeNodes_2_text" presStyleLbl="node1" presStyleIdx="2" presStyleCnt="3">
        <dgm:presLayoutVars>
          <dgm:bulletEnabled val="1"/>
        </dgm:presLayoutVars>
      </dgm:prSet>
      <dgm:spPr/>
    </dgm:pt>
    <dgm:pt modelId="{9E4A5C80-CE10-4896-A638-B57992607AEF}" type="pres">
      <dgm:prSet presAssocID="{8F56DE84-4F32-46F2-A44E-56BF61E509FE}" presName="ThreeNodes_3_text" presStyleLbl="node1" presStyleIdx="2" presStyleCnt="3">
        <dgm:presLayoutVars>
          <dgm:bulletEnabled val="1"/>
        </dgm:presLayoutVars>
      </dgm:prSet>
      <dgm:spPr/>
    </dgm:pt>
  </dgm:ptLst>
  <dgm:cxnLst>
    <dgm:cxn modelId="{A8FAD40B-053E-455B-9411-D3C0E10FFADA}" srcId="{8F56DE84-4F32-46F2-A44E-56BF61E509FE}" destId="{76E04E6C-27F9-49BE-B11B-ADDCC7C06892}" srcOrd="1" destOrd="0" parTransId="{4B14FE66-3EC6-4A3F-9D0D-7E082FACDDC7}" sibTransId="{E69D43BC-D947-4FF6-928C-53BE404BC412}"/>
    <dgm:cxn modelId="{B31B683E-21A0-4750-A0EB-9D535DBD9495}" srcId="{8F56DE84-4F32-46F2-A44E-56BF61E509FE}" destId="{E35CC5BE-E3D7-4F41-AF39-DA695CD98C0C}" srcOrd="2" destOrd="0" parTransId="{3E7A2346-FB9A-4BE4-A448-4A73F7D2BB9E}" sibTransId="{39D0360D-86F8-46D1-9B20-2BC3AF45D2A1}"/>
    <dgm:cxn modelId="{66371240-E226-49E5-970A-CE96B5341591}" type="presOf" srcId="{321523E3-166F-4F5B-8DC2-F67642512B64}" destId="{8159AA66-15EE-4715-A313-1C6AC0A15669}" srcOrd="0" destOrd="0" presId="urn:microsoft.com/office/officeart/2005/8/layout/vProcess5"/>
    <dgm:cxn modelId="{A9DC3B5D-99F4-4259-A9E5-C35386CC8C60}" srcId="{8F56DE84-4F32-46F2-A44E-56BF61E509FE}" destId="{321523E3-166F-4F5B-8DC2-F67642512B64}" srcOrd="0" destOrd="0" parTransId="{B9C03899-06E9-4D1D-86F8-847291F694FC}" sibTransId="{AE408F1B-3565-4F8B-8022-92E073135DF0}"/>
    <dgm:cxn modelId="{5CAE8662-3180-456F-B4E0-0991CDA31658}" type="presOf" srcId="{AE408F1B-3565-4F8B-8022-92E073135DF0}" destId="{98E60B14-5245-4011-B412-E30058938CDE}" srcOrd="0" destOrd="0" presId="urn:microsoft.com/office/officeart/2005/8/layout/vProcess5"/>
    <dgm:cxn modelId="{F28E0F44-4155-411B-A686-2345F8D10CA0}" type="presOf" srcId="{E35CC5BE-E3D7-4F41-AF39-DA695CD98C0C}" destId="{9E4A5C80-CE10-4896-A638-B57992607AEF}" srcOrd="1" destOrd="0" presId="urn:microsoft.com/office/officeart/2005/8/layout/vProcess5"/>
    <dgm:cxn modelId="{2AB4A956-4FC6-43C2-912F-4F7808690DB7}" type="presOf" srcId="{76E04E6C-27F9-49BE-B11B-ADDCC7C06892}" destId="{299106BC-129D-471B-8190-17C1F9F82BB3}" srcOrd="1" destOrd="0" presId="urn:microsoft.com/office/officeart/2005/8/layout/vProcess5"/>
    <dgm:cxn modelId="{AE049F99-1668-4629-B6AE-EBD401A52101}" type="presOf" srcId="{E35CC5BE-E3D7-4F41-AF39-DA695CD98C0C}" destId="{22EF6805-9E22-4130-84C3-B7A9847C7619}" srcOrd="0" destOrd="0" presId="urn:microsoft.com/office/officeart/2005/8/layout/vProcess5"/>
    <dgm:cxn modelId="{7C68C5A0-C495-470C-9AB1-EC9C016C451B}" type="presOf" srcId="{76E04E6C-27F9-49BE-B11B-ADDCC7C06892}" destId="{BFE19C81-58ED-4C2B-A977-7E0AC75D7674}" srcOrd="0" destOrd="0" presId="urn:microsoft.com/office/officeart/2005/8/layout/vProcess5"/>
    <dgm:cxn modelId="{73BF5ABD-DDDA-4BAE-B656-462B637E50CC}" type="presOf" srcId="{321523E3-166F-4F5B-8DC2-F67642512B64}" destId="{0F34D72E-FBF5-4310-9D16-4C494D17DC84}" srcOrd="1" destOrd="0" presId="urn:microsoft.com/office/officeart/2005/8/layout/vProcess5"/>
    <dgm:cxn modelId="{A4CACEEF-1C3A-4115-871B-43CAA83B97FD}" type="presOf" srcId="{8F56DE84-4F32-46F2-A44E-56BF61E509FE}" destId="{BA566430-D4B1-4C3A-8C7B-0E4C1926FD1B}" srcOrd="0" destOrd="0" presId="urn:microsoft.com/office/officeart/2005/8/layout/vProcess5"/>
    <dgm:cxn modelId="{90608FFB-621D-4FC3-AE13-B2B36997DF2F}" type="presOf" srcId="{E69D43BC-D947-4FF6-928C-53BE404BC412}" destId="{A67A8F3A-FCD8-4B49-9A67-3DD90BED00C9}" srcOrd="0" destOrd="0" presId="urn:microsoft.com/office/officeart/2005/8/layout/vProcess5"/>
    <dgm:cxn modelId="{16399D35-BC7D-45BC-A006-28239E84BF5E}" type="presParOf" srcId="{BA566430-D4B1-4C3A-8C7B-0E4C1926FD1B}" destId="{A1D8E322-9E54-4A19-A5F8-46F69EEFFF83}" srcOrd="0" destOrd="0" presId="urn:microsoft.com/office/officeart/2005/8/layout/vProcess5"/>
    <dgm:cxn modelId="{E8F54B69-219F-4F35-8A25-AD7261517553}" type="presParOf" srcId="{BA566430-D4B1-4C3A-8C7B-0E4C1926FD1B}" destId="{8159AA66-15EE-4715-A313-1C6AC0A15669}" srcOrd="1" destOrd="0" presId="urn:microsoft.com/office/officeart/2005/8/layout/vProcess5"/>
    <dgm:cxn modelId="{5AB2CF3F-A992-4D38-B753-D507EFBB1191}" type="presParOf" srcId="{BA566430-D4B1-4C3A-8C7B-0E4C1926FD1B}" destId="{BFE19C81-58ED-4C2B-A977-7E0AC75D7674}" srcOrd="2" destOrd="0" presId="urn:microsoft.com/office/officeart/2005/8/layout/vProcess5"/>
    <dgm:cxn modelId="{38AFDE66-98B3-4142-93B2-33055B7FB8BA}" type="presParOf" srcId="{BA566430-D4B1-4C3A-8C7B-0E4C1926FD1B}" destId="{22EF6805-9E22-4130-84C3-B7A9847C7619}" srcOrd="3" destOrd="0" presId="urn:microsoft.com/office/officeart/2005/8/layout/vProcess5"/>
    <dgm:cxn modelId="{BDA3774C-4DB5-4CC0-A0EF-7DF433C5A980}" type="presParOf" srcId="{BA566430-D4B1-4C3A-8C7B-0E4C1926FD1B}" destId="{98E60B14-5245-4011-B412-E30058938CDE}" srcOrd="4" destOrd="0" presId="urn:microsoft.com/office/officeart/2005/8/layout/vProcess5"/>
    <dgm:cxn modelId="{B825F295-F4B0-4070-ABCC-5706EEA02E01}" type="presParOf" srcId="{BA566430-D4B1-4C3A-8C7B-0E4C1926FD1B}" destId="{A67A8F3A-FCD8-4B49-9A67-3DD90BED00C9}" srcOrd="5" destOrd="0" presId="urn:microsoft.com/office/officeart/2005/8/layout/vProcess5"/>
    <dgm:cxn modelId="{1B4831BF-C546-42BD-9A42-4698FF09E378}" type="presParOf" srcId="{BA566430-D4B1-4C3A-8C7B-0E4C1926FD1B}" destId="{0F34D72E-FBF5-4310-9D16-4C494D17DC84}" srcOrd="6" destOrd="0" presId="urn:microsoft.com/office/officeart/2005/8/layout/vProcess5"/>
    <dgm:cxn modelId="{F44AB71E-6BA8-4F18-8FE5-8898B08751C3}" type="presParOf" srcId="{BA566430-D4B1-4C3A-8C7B-0E4C1926FD1B}" destId="{299106BC-129D-471B-8190-17C1F9F82BB3}" srcOrd="7" destOrd="0" presId="urn:microsoft.com/office/officeart/2005/8/layout/vProcess5"/>
    <dgm:cxn modelId="{24CCE1F9-F002-4CC9-A8BC-194777F7917F}" type="presParOf" srcId="{BA566430-D4B1-4C3A-8C7B-0E4C1926FD1B}" destId="{9E4A5C80-CE10-4896-A638-B57992607AEF}"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8915A84-528B-4035-AA26-AECA037D1FE6}" type="doc">
      <dgm:prSet loTypeId="urn:microsoft.com/office/officeart/2005/8/layout/hierarchy1" loCatId="hierarchy" qsTypeId="urn:microsoft.com/office/officeart/2005/8/quickstyle/simple4" qsCatId="simple" csTypeId="urn:microsoft.com/office/officeart/2005/8/colors/accent1_2" csCatId="accent1" phldr="1"/>
      <dgm:spPr/>
      <dgm:t>
        <a:bodyPr/>
        <a:lstStyle/>
        <a:p>
          <a:endParaRPr lang="en-US"/>
        </a:p>
      </dgm:t>
    </dgm:pt>
    <dgm:pt modelId="{5A2EFF77-4330-4EDA-AD19-2BDA9FBD5F5A}">
      <dgm:prSet/>
      <dgm:spPr/>
      <dgm:t>
        <a:bodyPr/>
        <a:lstStyle/>
        <a:p>
          <a:pPr algn="just"/>
          <a:r>
            <a:rPr lang="en-NZ" dirty="0"/>
            <a:t>“…when addressing the s 6(e) RMA requirement to recognise and provide for the relationship of Māori and their culture and traditions with their ancestral lands, water, sites, </a:t>
          </a:r>
          <a:r>
            <a:rPr lang="en-NZ" dirty="0" err="1"/>
            <a:t>waahi</a:t>
          </a:r>
          <a:r>
            <a:rPr lang="en-NZ" dirty="0"/>
            <a:t> tapu and other taonga, a consent authority, including the Environment Court, does have jurisdiction to determine the relative strengths of the hapū/iwi relationships in an area affected by a proposal, where relevant to claimed cultural effects of the application and wording of the resource consent conditions.” (Whata J, </a:t>
          </a:r>
          <a:r>
            <a:rPr lang="en-NZ" i="1" dirty="0"/>
            <a:t>Ngāti Maru trust v Ngāti Whātua Ōrākei</a:t>
          </a:r>
          <a:r>
            <a:rPr lang="en-NZ" dirty="0"/>
            <a:t>).</a:t>
          </a:r>
          <a:endParaRPr lang="en-US" dirty="0"/>
        </a:p>
      </dgm:t>
    </dgm:pt>
    <dgm:pt modelId="{BC7F5E7C-7E52-4406-80E3-4C3E7F3ACF4F}" type="parTrans" cxnId="{3C405FE6-D2CF-4F3A-8B8C-464AC6748CA2}">
      <dgm:prSet/>
      <dgm:spPr/>
      <dgm:t>
        <a:bodyPr/>
        <a:lstStyle/>
        <a:p>
          <a:endParaRPr lang="en-US"/>
        </a:p>
      </dgm:t>
    </dgm:pt>
    <dgm:pt modelId="{28764C18-7B9E-4E7D-A2E9-5F0E086F378B}" type="sibTrans" cxnId="{3C405FE6-D2CF-4F3A-8B8C-464AC6748CA2}">
      <dgm:prSet/>
      <dgm:spPr/>
      <dgm:t>
        <a:bodyPr/>
        <a:lstStyle/>
        <a:p>
          <a:endParaRPr lang="en-US"/>
        </a:p>
      </dgm:t>
    </dgm:pt>
    <dgm:pt modelId="{DE9FAD41-3FCC-4F28-84EA-32F90D3509F4}" type="pres">
      <dgm:prSet presAssocID="{38915A84-528B-4035-AA26-AECA037D1FE6}" presName="hierChild1" presStyleCnt="0">
        <dgm:presLayoutVars>
          <dgm:chPref val="1"/>
          <dgm:dir/>
          <dgm:animOne val="branch"/>
          <dgm:animLvl val="lvl"/>
          <dgm:resizeHandles/>
        </dgm:presLayoutVars>
      </dgm:prSet>
      <dgm:spPr/>
    </dgm:pt>
    <dgm:pt modelId="{BA59E782-D696-4E1E-9A9C-5DCD20179635}" type="pres">
      <dgm:prSet presAssocID="{5A2EFF77-4330-4EDA-AD19-2BDA9FBD5F5A}" presName="hierRoot1" presStyleCnt="0"/>
      <dgm:spPr/>
    </dgm:pt>
    <dgm:pt modelId="{A4315509-CA5E-4C1B-A1D8-26637C557A0B}" type="pres">
      <dgm:prSet presAssocID="{5A2EFF77-4330-4EDA-AD19-2BDA9FBD5F5A}" presName="composite" presStyleCnt="0"/>
      <dgm:spPr/>
    </dgm:pt>
    <dgm:pt modelId="{E4F8478F-CD7B-41EC-8CEF-9D0A768E1B24}" type="pres">
      <dgm:prSet presAssocID="{5A2EFF77-4330-4EDA-AD19-2BDA9FBD5F5A}" presName="background" presStyleLbl="node0" presStyleIdx="0" presStyleCnt="1"/>
      <dgm:spPr/>
    </dgm:pt>
    <dgm:pt modelId="{C68746D4-A30F-4806-84C7-21E94D9249D9}" type="pres">
      <dgm:prSet presAssocID="{5A2EFF77-4330-4EDA-AD19-2BDA9FBD5F5A}" presName="text" presStyleLbl="fgAcc0" presStyleIdx="0" presStyleCnt="1">
        <dgm:presLayoutVars>
          <dgm:chPref val="3"/>
        </dgm:presLayoutVars>
      </dgm:prSet>
      <dgm:spPr/>
    </dgm:pt>
    <dgm:pt modelId="{B60D7B89-2E4C-4CE5-AA03-71223C2A9E49}" type="pres">
      <dgm:prSet presAssocID="{5A2EFF77-4330-4EDA-AD19-2BDA9FBD5F5A}" presName="hierChild2" presStyleCnt="0"/>
      <dgm:spPr/>
    </dgm:pt>
  </dgm:ptLst>
  <dgm:cxnLst>
    <dgm:cxn modelId="{9FBBAB32-DB20-4841-B2E0-13978102FDB7}" type="presOf" srcId="{5A2EFF77-4330-4EDA-AD19-2BDA9FBD5F5A}" destId="{C68746D4-A30F-4806-84C7-21E94D9249D9}" srcOrd="0" destOrd="0" presId="urn:microsoft.com/office/officeart/2005/8/layout/hierarchy1"/>
    <dgm:cxn modelId="{E8862CC8-3838-4512-929A-67361310B7A9}" type="presOf" srcId="{38915A84-528B-4035-AA26-AECA037D1FE6}" destId="{DE9FAD41-3FCC-4F28-84EA-32F90D3509F4}" srcOrd="0" destOrd="0" presId="urn:microsoft.com/office/officeart/2005/8/layout/hierarchy1"/>
    <dgm:cxn modelId="{3C405FE6-D2CF-4F3A-8B8C-464AC6748CA2}" srcId="{38915A84-528B-4035-AA26-AECA037D1FE6}" destId="{5A2EFF77-4330-4EDA-AD19-2BDA9FBD5F5A}" srcOrd="0" destOrd="0" parTransId="{BC7F5E7C-7E52-4406-80E3-4C3E7F3ACF4F}" sibTransId="{28764C18-7B9E-4E7D-A2E9-5F0E086F378B}"/>
    <dgm:cxn modelId="{3988DDEC-2542-48CF-8126-02B2B74D886B}" type="presParOf" srcId="{DE9FAD41-3FCC-4F28-84EA-32F90D3509F4}" destId="{BA59E782-D696-4E1E-9A9C-5DCD20179635}" srcOrd="0" destOrd="0" presId="urn:microsoft.com/office/officeart/2005/8/layout/hierarchy1"/>
    <dgm:cxn modelId="{4B1C3B7F-ECFE-426C-A9E0-0D8A976BA90B}" type="presParOf" srcId="{BA59E782-D696-4E1E-9A9C-5DCD20179635}" destId="{A4315509-CA5E-4C1B-A1D8-26637C557A0B}" srcOrd="0" destOrd="0" presId="urn:microsoft.com/office/officeart/2005/8/layout/hierarchy1"/>
    <dgm:cxn modelId="{03E35564-A600-4DE1-8DCB-347B55608BF4}" type="presParOf" srcId="{A4315509-CA5E-4C1B-A1D8-26637C557A0B}" destId="{E4F8478F-CD7B-41EC-8CEF-9D0A768E1B24}" srcOrd="0" destOrd="0" presId="urn:microsoft.com/office/officeart/2005/8/layout/hierarchy1"/>
    <dgm:cxn modelId="{72047F8D-4705-49C2-8A58-905FB91FB49E}" type="presParOf" srcId="{A4315509-CA5E-4C1B-A1D8-26637C557A0B}" destId="{C68746D4-A30F-4806-84C7-21E94D9249D9}" srcOrd="1" destOrd="0" presId="urn:microsoft.com/office/officeart/2005/8/layout/hierarchy1"/>
    <dgm:cxn modelId="{60A86AAD-3F2B-4AC1-B76A-C86860CE5D68}" type="presParOf" srcId="{BA59E782-D696-4E1E-9A9C-5DCD20179635}" destId="{B60D7B89-2E4C-4CE5-AA03-71223C2A9E4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110C55D-8DC1-4393-9D38-86A91233938E}" type="doc">
      <dgm:prSet loTypeId="urn:microsoft.com/office/officeart/2005/8/layout/process4" loCatId="process" qsTypeId="urn:microsoft.com/office/officeart/2005/8/quickstyle/simple4" qsCatId="simple" csTypeId="urn:microsoft.com/office/officeart/2005/8/colors/colorful1" csCatId="colorful" phldr="1"/>
      <dgm:spPr/>
      <dgm:t>
        <a:bodyPr/>
        <a:lstStyle/>
        <a:p>
          <a:endParaRPr lang="en-US"/>
        </a:p>
      </dgm:t>
    </dgm:pt>
    <dgm:pt modelId="{2919609A-418F-441B-B75D-862A8CC04686}">
      <dgm:prSet/>
      <dgm:spPr/>
      <dgm:t>
        <a:bodyPr/>
        <a:lstStyle/>
        <a:p>
          <a:pPr algn="just"/>
          <a:r>
            <a:rPr lang="en-NZ" noProof="0" dirty="0"/>
            <a:t>The case concerned a planned upgrade of the Mt Messenger section of a state highway east of New Plymouth. Required for the project was over 20 hectares of land returned to Ngāti Tama as part of its 2003 Treaty of </a:t>
          </a:r>
          <a:r>
            <a:rPr lang="mi-NZ" dirty="0"/>
            <a:t>Waitangi Settlement. </a:t>
          </a:r>
        </a:p>
        <a:p>
          <a:pPr algn="ctr"/>
          <a:r>
            <a:rPr lang="mi-NZ" dirty="0" err="1"/>
            <a:t>Some</a:t>
          </a:r>
          <a:r>
            <a:rPr lang="mi-NZ" dirty="0"/>
            <a:t> </a:t>
          </a:r>
          <a:r>
            <a:rPr lang="mi-NZ" dirty="0" err="1"/>
            <a:t>features</a:t>
          </a:r>
          <a:r>
            <a:rPr lang="mi-NZ" dirty="0"/>
            <a:t> to </a:t>
          </a:r>
          <a:r>
            <a:rPr lang="mi-NZ" dirty="0" err="1"/>
            <a:t>note</a:t>
          </a:r>
          <a:r>
            <a:rPr lang="mi-NZ" dirty="0"/>
            <a:t>:</a:t>
          </a:r>
          <a:r>
            <a:rPr lang="en-NZ" dirty="0"/>
            <a:t> </a:t>
          </a:r>
          <a:endParaRPr lang="en-US" dirty="0"/>
        </a:p>
      </dgm:t>
    </dgm:pt>
    <dgm:pt modelId="{1ACCAF30-FF44-4C41-AD76-FF6A00BF98DE}" type="parTrans" cxnId="{F70AFA23-AE3F-46E2-93CD-D143FDCC6B05}">
      <dgm:prSet/>
      <dgm:spPr/>
      <dgm:t>
        <a:bodyPr/>
        <a:lstStyle/>
        <a:p>
          <a:endParaRPr lang="en-US"/>
        </a:p>
      </dgm:t>
    </dgm:pt>
    <dgm:pt modelId="{05745540-BCE5-4630-9A93-550AC82A610A}" type="sibTrans" cxnId="{F70AFA23-AE3F-46E2-93CD-D143FDCC6B05}">
      <dgm:prSet/>
      <dgm:spPr/>
      <dgm:t>
        <a:bodyPr/>
        <a:lstStyle/>
        <a:p>
          <a:endParaRPr lang="en-US"/>
        </a:p>
      </dgm:t>
    </dgm:pt>
    <dgm:pt modelId="{CCE20544-4CBB-4475-9D20-400CF6678D45}">
      <dgm:prSet/>
      <dgm:spPr/>
      <dgm:t>
        <a:bodyPr/>
        <a:lstStyle/>
        <a:p>
          <a:r>
            <a:rPr lang="en-NZ" dirty="0"/>
            <a:t>A public authority with compulsory acquisition powers wishes to acquire land returned to Māori under a Treaty settlement</a:t>
          </a:r>
          <a:endParaRPr lang="en-US" dirty="0"/>
        </a:p>
      </dgm:t>
    </dgm:pt>
    <dgm:pt modelId="{C95CA837-54DE-45A7-8E60-11CC2097B86C}" type="parTrans" cxnId="{BD99EF96-00E8-4355-BC3F-7E5C2DCF0B82}">
      <dgm:prSet/>
      <dgm:spPr/>
      <dgm:t>
        <a:bodyPr/>
        <a:lstStyle/>
        <a:p>
          <a:endParaRPr lang="en-US"/>
        </a:p>
      </dgm:t>
    </dgm:pt>
    <dgm:pt modelId="{B85CD621-AE50-4B3D-96B6-D563223AD691}" type="sibTrans" cxnId="{BD99EF96-00E8-4355-BC3F-7E5C2DCF0B82}">
      <dgm:prSet/>
      <dgm:spPr/>
      <dgm:t>
        <a:bodyPr/>
        <a:lstStyle/>
        <a:p>
          <a:endParaRPr lang="en-US"/>
        </a:p>
      </dgm:t>
    </dgm:pt>
    <dgm:pt modelId="{CE4EF168-1FE8-42D3-B896-1F48F3E6CF3E}">
      <dgm:prSet/>
      <dgm:spPr/>
      <dgm:t>
        <a:bodyPr/>
        <a:lstStyle/>
        <a:p>
          <a:r>
            <a:rPr lang="en-NZ" dirty="0"/>
            <a:t>Non-Māori assert tangata whenua status</a:t>
          </a:r>
          <a:endParaRPr lang="en-US" dirty="0"/>
        </a:p>
      </dgm:t>
    </dgm:pt>
    <dgm:pt modelId="{3BB7651C-496F-491D-8691-5AB52B16DECE}" type="parTrans" cxnId="{A08958E6-2AB9-47BD-B727-24FC761B0382}">
      <dgm:prSet/>
      <dgm:spPr/>
      <dgm:t>
        <a:bodyPr/>
        <a:lstStyle/>
        <a:p>
          <a:endParaRPr lang="en-US"/>
        </a:p>
      </dgm:t>
    </dgm:pt>
    <dgm:pt modelId="{1FCCED28-0571-4E1B-8674-A1B4538AFF8D}" type="sibTrans" cxnId="{A08958E6-2AB9-47BD-B727-24FC761B0382}">
      <dgm:prSet/>
      <dgm:spPr/>
      <dgm:t>
        <a:bodyPr/>
        <a:lstStyle/>
        <a:p>
          <a:endParaRPr lang="en-US"/>
        </a:p>
      </dgm:t>
    </dgm:pt>
    <dgm:pt modelId="{61DD45D6-F015-4DEB-9DDC-A0F9DDD462F5}">
      <dgm:prSet/>
      <dgm:spPr/>
      <dgm:t>
        <a:bodyPr/>
        <a:lstStyle/>
        <a:p>
          <a:r>
            <a:rPr lang="en-NZ" dirty="0"/>
            <a:t>Māori with whakapapa to a different area assert tangata whenua status</a:t>
          </a:r>
          <a:endParaRPr lang="en-US" dirty="0"/>
        </a:p>
      </dgm:t>
    </dgm:pt>
    <dgm:pt modelId="{88308FA8-10C2-4C19-B8AA-99599C7DE8DA}" type="parTrans" cxnId="{9FB3E9F2-D604-4740-9052-42BCC81E410E}">
      <dgm:prSet/>
      <dgm:spPr/>
      <dgm:t>
        <a:bodyPr/>
        <a:lstStyle/>
        <a:p>
          <a:endParaRPr lang="en-US"/>
        </a:p>
      </dgm:t>
    </dgm:pt>
    <dgm:pt modelId="{8AE9E22D-4D6F-4116-BEE1-54AE84AB81B8}" type="sibTrans" cxnId="{9FB3E9F2-D604-4740-9052-42BCC81E410E}">
      <dgm:prSet/>
      <dgm:spPr/>
      <dgm:t>
        <a:bodyPr/>
        <a:lstStyle/>
        <a:p>
          <a:endParaRPr lang="en-US"/>
        </a:p>
      </dgm:t>
    </dgm:pt>
    <dgm:pt modelId="{8915AE4B-65C5-423C-910B-7C9417B30F2F}">
      <dgm:prSet/>
      <dgm:spPr/>
      <dgm:t>
        <a:bodyPr/>
        <a:lstStyle/>
        <a:p>
          <a:r>
            <a:rPr lang="en-NZ" dirty="0"/>
            <a:t>Internal conflict within an iwi/hapu</a:t>
          </a:r>
          <a:endParaRPr lang="en-US" dirty="0"/>
        </a:p>
      </dgm:t>
    </dgm:pt>
    <dgm:pt modelId="{C8B3A6E8-DDA8-4590-A0CB-63EC21D5FD9E}" type="parTrans" cxnId="{ACF0CA94-43CE-4193-9A46-FC483A5C18B5}">
      <dgm:prSet/>
      <dgm:spPr/>
      <dgm:t>
        <a:bodyPr/>
        <a:lstStyle/>
        <a:p>
          <a:endParaRPr lang="en-US"/>
        </a:p>
      </dgm:t>
    </dgm:pt>
    <dgm:pt modelId="{F8B4D245-9644-4301-92F4-EB80A0A59213}" type="sibTrans" cxnId="{ACF0CA94-43CE-4193-9A46-FC483A5C18B5}">
      <dgm:prSet/>
      <dgm:spPr/>
      <dgm:t>
        <a:bodyPr/>
        <a:lstStyle/>
        <a:p>
          <a:endParaRPr lang="en-US"/>
        </a:p>
      </dgm:t>
    </dgm:pt>
    <dgm:pt modelId="{F2118108-D109-467C-8FFA-8A08FC78498A}">
      <dgm:prSet/>
      <dgm:spPr/>
      <dgm:t>
        <a:bodyPr/>
        <a:lstStyle/>
        <a:p>
          <a:r>
            <a:rPr lang="en-NZ" dirty="0"/>
            <a:t>Evidence including expert evidence</a:t>
          </a:r>
          <a:endParaRPr lang="en-US" dirty="0"/>
        </a:p>
      </dgm:t>
    </dgm:pt>
    <dgm:pt modelId="{FB8511BB-2212-4CBF-A600-0BF0115616E8}" type="parTrans" cxnId="{C4BB481B-FA9B-4E89-A9D5-F78733BCA4DD}">
      <dgm:prSet/>
      <dgm:spPr/>
      <dgm:t>
        <a:bodyPr/>
        <a:lstStyle/>
        <a:p>
          <a:endParaRPr lang="en-US"/>
        </a:p>
      </dgm:t>
    </dgm:pt>
    <dgm:pt modelId="{517F50D5-E75B-401A-BAF5-5B335663B408}" type="sibTrans" cxnId="{C4BB481B-FA9B-4E89-A9D5-F78733BCA4DD}">
      <dgm:prSet/>
      <dgm:spPr/>
      <dgm:t>
        <a:bodyPr/>
        <a:lstStyle/>
        <a:p>
          <a:endParaRPr lang="en-US"/>
        </a:p>
      </dgm:t>
    </dgm:pt>
    <dgm:pt modelId="{08FD6742-BDA2-46D9-B06D-9CC57CABABD3}">
      <dgm:prSet/>
      <dgm:spPr/>
      <dgm:t>
        <a:bodyPr/>
        <a:lstStyle/>
        <a:p>
          <a:r>
            <a:rPr lang="en-NZ" dirty="0"/>
            <a:t>Role of counsel</a:t>
          </a:r>
          <a:endParaRPr lang="en-US" dirty="0"/>
        </a:p>
      </dgm:t>
    </dgm:pt>
    <dgm:pt modelId="{F91230CB-0ED4-48D2-B4FB-D33BA9ED3CF3}" type="parTrans" cxnId="{F01C71C9-0425-4A07-B151-1DB149310979}">
      <dgm:prSet/>
      <dgm:spPr/>
      <dgm:t>
        <a:bodyPr/>
        <a:lstStyle/>
        <a:p>
          <a:endParaRPr lang="en-US"/>
        </a:p>
      </dgm:t>
    </dgm:pt>
    <dgm:pt modelId="{4BD8EF2D-E32A-468C-B797-BE794EC52149}" type="sibTrans" cxnId="{F01C71C9-0425-4A07-B151-1DB149310979}">
      <dgm:prSet/>
      <dgm:spPr/>
      <dgm:t>
        <a:bodyPr/>
        <a:lstStyle/>
        <a:p>
          <a:endParaRPr lang="en-US"/>
        </a:p>
      </dgm:t>
    </dgm:pt>
    <dgm:pt modelId="{E23B1248-61B1-46AE-8087-D866CB0173CD}" type="pres">
      <dgm:prSet presAssocID="{9110C55D-8DC1-4393-9D38-86A91233938E}" presName="Name0" presStyleCnt="0">
        <dgm:presLayoutVars>
          <dgm:dir/>
          <dgm:animLvl val="lvl"/>
          <dgm:resizeHandles val="exact"/>
        </dgm:presLayoutVars>
      </dgm:prSet>
      <dgm:spPr/>
    </dgm:pt>
    <dgm:pt modelId="{8200393E-9F66-41BA-B3AF-FB888733C289}" type="pres">
      <dgm:prSet presAssocID="{2919609A-418F-441B-B75D-862A8CC04686}" presName="boxAndChildren" presStyleCnt="0"/>
      <dgm:spPr/>
    </dgm:pt>
    <dgm:pt modelId="{1D39553D-9DCA-4FF0-B2B3-4F884A6BB3AD}" type="pres">
      <dgm:prSet presAssocID="{2919609A-418F-441B-B75D-862A8CC04686}" presName="parentTextBox" presStyleLbl="node1" presStyleIdx="0" presStyleCnt="1"/>
      <dgm:spPr/>
    </dgm:pt>
    <dgm:pt modelId="{5DE2CCB0-8437-4F5E-B55C-B98577CE1B90}" type="pres">
      <dgm:prSet presAssocID="{2919609A-418F-441B-B75D-862A8CC04686}" presName="entireBox" presStyleLbl="node1" presStyleIdx="0" presStyleCnt="1" custLinFactNeighborX="-1846" custLinFactNeighborY="-217"/>
      <dgm:spPr/>
    </dgm:pt>
    <dgm:pt modelId="{F1B77985-08E0-4819-AEB3-07DEB0482432}" type="pres">
      <dgm:prSet presAssocID="{2919609A-418F-441B-B75D-862A8CC04686}" presName="descendantBox" presStyleCnt="0"/>
      <dgm:spPr/>
    </dgm:pt>
    <dgm:pt modelId="{4C7E8009-B0E6-46AD-A5FF-862DD54B1378}" type="pres">
      <dgm:prSet presAssocID="{CCE20544-4CBB-4475-9D20-400CF6678D45}" presName="childTextBox" presStyleLbl="fgAccFollowNode1" presStyleIdx="0" presStyleCnt="6">
        <dgm:presLayoutVars>
          <dgm:bulletEnabled val="1"/>
        </dgm:presLayoutVars>
      </dgm:prSet>
      <dgm:spPr/>
    </dgm:pt>
    <dgm:pt modelId="{303B4661-50F4-4608-9274-EC1AEF9CA51B}" type="pres">
      <dgm:prSet presAssocID="{CE4EF168-1FE8-42D3-B896-1F48F3E6CF3E}" presName="childTextBox" presStyleLbl="fgAccFollowNode1" presStyleIdx="1" presStyleCnt="6">
        <dgm:presLayoutVars>
          <dgm:bulletEnabled val="1"/>
        </dgm:presLayoutVars>
      </dgm:prSet>
      <dgm:spPr/>
    </dgm:pt>
    <dgm:pt modelId="{C589A862-BB85-4981-8CB4-BDBC6B38C7E4}" type="pres">
      <dgm:prSet presAssocID="{61DD45D6-F015-4DEB-9DDC-A0F9DDD462F5}" presName="childTextBox" presStyleLbl="fgAccFollowNode1" presStyleIdx="2" presStyleCnt="6">
        <dgm:presLayoutVars>
          <dgm:bulletEnabled val="1"/>
        </dgm:presLayoutVars>
      </dgm:prSet>
      <dgm:spPr/>
    </dgm:pt>
    <dgm:pt modelId="{96142635-AC62-459C-A6CD-50C0DF470A26}" type="pres">
      <dgm:prSet presAssocID="{8915AE4B-65C5-423C-910B-7C9417B30F2F}" presName="childTextBox" presStyleLbl="fgAccFollowNode1" presStyleIdx="3" presStyleCnt="6">
        <dgm:presLayoutVars>
          <dgm:bulletEnabled val="1"/>
        </dgm:presLayoutVars>
      </dgm:prSet>
      <dgm:spPr/>
    </dgm:pt>
    <dgm:pt modelId="{5EAC3C09-6993-4447-9ABA-5E7AC712AB22}" type="pres">
      <dgm:prSet presAssocID="{F2118108-D109-467C-8FFA-8A08FC78498A}" presName="childTextBox" presStyleLbl="fgAccFollowNode1" presStyleIdx="4" presStyleCnt="6">
        <dgm:presLayoutVars>
          <dgm:bulletEnabled val="1"/>
        </dgm:presLayoutVars>
      </dgm:prSet>
      <dgm:spPr/>
    </dgm:pt>
    <dgm:pt modelId="{A23C8DD5-038F-4F3F-85E3-36FEE219E690}" type="pres">
      <dgm:prSet presAssocID="{08FD6742-BDA2-46D9-B06D-9CC57CABABD3}" presName="childTextBox" presStyleLbl="fgAccFollowNode1" presStyleIdx="5" presStyleCnt="6">
        <dgm:presLayoutVars>
          <dgm:bulletEnabled val="1"/>
        </dgm:presLayoutVars>
      </dgm:prSet>
      <dgm:spPr/>
    </dgm:pt>
  </dgm:ptLst>
  <dgm:cxnLst>
    <dgm:cxn modelId="{135B7703-7253-432E-9BA8-0DC954387089}" type="presOf" srcId="{F2118108-D109-467C-8FFA-8A08FC78498A}" destId="{5EAC3C09-6993-4447-9ABA-5E7AC712AB22}" srcOrd="0" destOrd="0" presId="urn:microsoft.com/office/officeart/2005/8/layout/process4"/>
    <dgm:cxn modelId="{F7A46C10-6808-4736-928C-AA84677F2060}" type="presOf" srcId="{61DD45D6-F015-4DEB-9DDC-A0F9DDD462F5}" destId="{C589A862-BB85-4981-8CB4-BDBC6B38C7E4}" srcOrd="0" destOrd="0" presId="urn:microsoft.com/office/officeart/2005/8/layout/process4"/>
    <dgm:cxn modelId="{C4BB481B-FA9B-4E89-A9D5-F78733BCA4DD}" srcId="{2919609A-418F-441B-B75D-862A8CC04686}" destId="{F2118108-D109-467C-8FFA-8A08FC78498A}" srcOrd="4" destOrd="0" parTransId="{FB8511BB-2212-4CBF-A600-0BF0115616E8}" sibTransId="{517F50D5-E75B-401A-BAF5-5B335663B408}"/>
    <dgm:cxn modelId="{F70AFA23-AE3F-46E2-93CD-D143FDCC6B05}" srcId="{9110C55D-8DC1-4393-9D38-86A91233938E}" destId="{2919609A-418F-441B-B75D-862A8CC04686}" srcOrd="0" destOrd="0" parTransId="{1ACCAF30-FF44-4C41-AD76-FF6A00BF98DE}" sibTransId="{05745540-BCE5-4630-9A93-550AC82A610A}"/>
    <dgm:cxn modelId="{6E21B426-2BEA-49DA-BBBE-202CE77A7BA1}" type="presOf" srcId="{2919609A-418F-441B-B75D-862A8CC04686}" destId="{5DE2CCB0-8437-4F5E-B55C-B98577CE1B90}" srcOrd="1" destOrd="0" presId="urn:microsoft.com/office/officeart/2005/8/layout/process4"/>
    <dgm:cxn modelId="{51DBF967-A5FC-4693-86D7-7FF04F100BFC}" type="presOf" srcId="{CCE20544-4CBB-4475-9D20-400CF6678D45}" destId="{4C7E8009-B0E6-46AD-A5FF-862DD54B1378}" srcOrd="0" destOrd="0" presId="urn:microsoft.com/office/officeart/2005/8/layout/process4"/>
    <dgm:cxn modelId="{ACF0CA94-43CE-4193-9A46-FC483A5C18B5}" srcId="{2919609A-418F-441B-B75D-862A8CC04686}" destId="{8915AE4B-65C5-423C-910B-7C9417B30F2F}" srcOrd="3" destOrd="0" parTransId="{C8B3A6E8-DDA8-4590-A0CB-63EC21D5FD9E}" sibTransId="{F8B4D245-9644-4301-92F4-EB80A0A59213}"/>
    <dgm:cxn modelId="{BD99EF96-00E8-4355-BC3F-7E5C2DCF0B82}" srcId="{2919609A-418F-441B-B75D-862A8CC04686}" destId="{CCE20544-4CBB-4475-9D20-400CF6678D45}" srcOrd="0" destOrd="0" parTransId="{C95CA837-54DE-45A7-8E60-11CC2097B86C}" sibTransId="{B85CD621-AE50-4B3D-96B6-D563223AD691}"/>
    <dgm:cxn modelId="{B5536DAE-FD5A-4557-A894-19F60B2EA94F}" type="presOf" srcId="{2919609A-418F-441B-B75D-862A8CC04686}" destId="{1D39553D-9DCA-4FF0-B2B3-4F884A6BB3AD}" srcOrd="0" destOrd="0" presId="urn:microsoft.com/office/officeart/2005/8/layout/process4"/>
    <dgm:cxn modelId="{B96557AF-FD6F-4DF5-BE68-778AD92B916F}" type="presOf" srcId="{08FD6742-BDA2-46D9-B06D-9CC57CABABD3}" destId="{A23C8DD5-038F-4F3F-85E3-36FEE219E690}" srcOrd="0" destOrd="0" presId="urn:microsoft.com/office/officeart/2005/8/layout/process4"/>
    <dgm:cxn modelId="{F01C71C9-0425-4A07-B151-1DB149310979}" srcId="{2919609A-418F-441B-B75D-862A8CC04686}" destId="{08FD6742-BDA2-46D9-B06D-9CC57CABABD3}" srcOrd="5" destOrd="0" parTransId="{F91230CB-0ED4-48D2-B4FB-D33BA9ED3CF3}" sibTransId="{4BD8EF2D-E32A-468C-B797-BE794EC52149}"/>
    <dgm:cxn modelId="{A08958E6-2AB9-47BD-B727-24FC761B0382}" srcId="{2919609A-418F-441B-B75D-862A8CC04686}" destId="{CE4EF168-1FE8-42D3-B896-1F48F3E6CF3E}" srcOrd="1" destOrd="0" parTransId="{3BB7651C-496F-491D-8691-5AB52B16DECE}" sibTransId="{1FCCED28-0571-4E1B-8674-A1B4538AFF8D}"/>
    <dgm:cxn modelId="{9FB3E9F2-D604-4740-9052-42BCC81E410E}" srcId="{2919609A-418F-441B-B75D-862A8CC04686}" destId="{61DD45D6-F015-4DEB-9DDC-A0F9DDD462F5}" srcOrd="2" destOrd="0" parTransId="{88308FA8-10C2-4C19-B8AA-99599C7DE8DA}" sibTransId="{8AE9E22D-4D6F-4116-BEE1-54AE84AB81B8}"/>
    <dgm:cxn modelId="{15CE4DF3-52F0-4603-AB96-AF469F0871CF}" type="presOf" srcId="{8915AE4B-65C5-423C-910B-7C9417B30F2F}" destId="{96142635-AC62-459C-A6CD-50C0DF470A26}" srcOrd="0" destOrd="0" presId="urn:microsoft.com/office/officeart/2005/8/layout/process4"/>
    <dgm:cxn modelId="{2E3DB3F4-236B-46D3-8CBE-F0E0607A0221}" type="presOf" srcId="{9110C55D-8DC1-4393-9D38-86A91233938E}" destId="{E23B1248-61B1-46AE-8087-D866CB0173CD}" srcOrd="0" destOrd="0" presId="urn:microsoft.com/office/officeart/2005/8/layout/process4"/>
    <dgm:cxn modelId="{10BC4CF6-13B0-4ABA-A77E-8A446192B0A2}" type="presOf" srcId="{CE4EF168-1FE8-42D3-B896-1F48F3E6CF3E}" destId="{303B4661-50F4-4608-9274-EC1AEF9CA51B}" srcOrd="0" destOrd="0" presId="urn:microsoft.com/office/officeart/2005/8/layout/process4"/>
    <dgm:cxn modelId="{7B874B4F-B0EF-402C-8089-8CC00C5EA5C6}" type="presParOf" srcId="{E23B1248-61B1-46AE-8087-D866CB0173CD}" destId="{8200393E-9F66-41BA-B3AF-FB888733C289}" srcOrd="0" destOrd="0" presId="urn:microsoft.com/office/officeart/2005/8/layout/process4"/>
    <dgm:cxn modelId="{467EAC40-CB45-4B4B-BDF7-EE06CA05BCB8}" type="presParOf" srcId="{8200393E-9F66-41BA-B3AF-FB888733C289}" destId="{1D39553D-9DCA-4FF0-B2B3-4F884A6BB3AD}" srcOrd="0" destOrd="0" presId="urn:microsoft.com/office/officeart/2005/8/layout/process4"/>
    <dgm:cxn modelId="{9773FC48-6FFF-4624-AA5E-7C1E50C5D8D1}" type="presParOf" srcId="{8200393E-9F66-41BA-B3AF-FB888733C289}" destId="{5DE2CCB0-8437-4F5E-B55C-B98577CE1B90}" srcOrd="1" destOrd="0" presId="urn:microsoft.com/office/officeart/2005/8/layout/process4"/>
    <dgm:cxn modelId="{FBD21889-6347-4397-816B-B4BECBA07320}" type="presParOf" srcId="{8200393E-9F66-41BA-B3AF-FB888733C289}" destId="{F1B77985-08E0-4819-AEB3-07DEB0482432}" srcOrd="2" destOrd="0" presId="urn:microsoft.com/office/officeart/2005/8/layout/process4"/>
    <dgm:cxn modelId="{B31ABD49-301C-4C7E-8BEE-2D1D31C27D1D}" type="presParOf" srcId="{F1B77985-08E0-4819-AEB3-07DEB0482432}" destId="{4C7E8009-B0E6-46AD-A5FF-862DD54B1378}" srcOrd="0" destOrd="0" presId="urn:microsoft.com/office/officeart/2005/8/layout/process4"/>
    <dgm:cxn modelId="{FAA56070-27B6-4A1F-91FB-4F4A9527344B}" type="presParOf" srcId="{F1B77985-08E0-4819-AEB3-07DEB0482432}" destId="{303B4661-50F4-4608-9274-EC1AEF9CA51B}" srcOrd="1" destOrd="0" presId="urn:microsoft.com/office/officeart/2005/8/layout/process4"/>
    <dgm:cxn modelId="{F63247A8-A194-4876-9B0C-704E37394F7B}" type="presParOf" srcId="{F1B77985-08E0-4819-AEB3-07DEB0482432}" destId="{C589A862-BB85-4981-8CB4-BDBC6B38C7E4}" srcOrd="2" destOrd="0" presId="urn:microsoft.com/office/officeart/2005/8/layout/process4"/>
    <dgm:cxn modelId="{EF507FB8-E1FE-4855-974B-196753F26A38}" type="presParOf" srcId="{F1B77985-08E0-4819-AEB3-07DEB0482432}" destId="{96142635-AC62-459C-A6CD-50C0DF470A26}" srcOrd="3" destOrd="0" presId="urn:microsoft.com/office/officeart/2005/8/layout/process4"/>
    <dgm:cxn modelId="{E07007D2-0602-4558-8B4E-B22963CD3D33}" type="presParOf" srcId="{F1B77985-08E0-4819-AEB3-07DEB0482432}" destId="{5EAC3C09-6993-4447-9ABA-5E7AC712AB22}" srcOrd="4" destOrd="0" presId="urn:microsoft.com/office/officeart/2005/8/layout/process4"/>
    <dgm:cxn modelId="{A151BDDD-B4F8-4BD8-ADCF-3ACD7375F0A2}" type="presParOf" srcId="{F1B77985-08E0-4819-AEB3-07DEB0482432}" destId="{A23C8DD5-038F-4F3F-85E3-36FEE219E690}" srcOrd="5"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BC041E3-DC19-4727-8340-D07B66CAC9AA}" type="doc">
      <dgm:prSet loTypeId="urn:microsoft.com/office/officeart/2005/8/layout/process4" loCatId="process" qsTypeId="urn:microsoft.com/office/officeart/2005/8/quickstyle/simple4" qsCatId="simple" csTypeId="urn:microsoft.com/office/officeart/2005/8/colors/colorful1" csCatId="colorful" phldr="1"/>
      <dgm:spPr/>
      <dgm:t>
        <a:bodyPr/>
        <a:lstStyle/>
        <a:p>
          <a:endParaRPr lang="en-US"/>
        </a:p>
      </dgm:t>
    </dgm:pt>
    <dgm:pt modelId="{ABD94C3C-FD54-4463-940E-8F52AAA398B4}">
      <dgm:prSet/>
      <dgm:spPr>
        <a:solidFill>
          <a:schemeClr val="accent4"/>
        </a:solidFill>
      </dgm:spPr>
      <dgm:t>
        <a:bodyPr/>
        <a:lstStyle/>
        <a:p>
          <a:r>
            <a:rPr lang="mi-NZ" dirty="0" err="1"/>
            <a:t>The</a:t>
          </a:r>
          <a:r>
            <a:rPr lang="mi-NZ" dirty="0"/>
            <a:t> </a:t>
          </a:r>
          <a:r>
            <a:rPr lang="mi-NZ" dirty="0" err="1"/>
            <a:t>Court</a:t>
          </a:r>
          <a:r>
            <a:rPr lang="mi-NZ" dirty="0"/>
            <a:t> </a:t>
          </a:r>
          <a:r>
            <a:rPr lang="en-NZ" noProof="0" dirty="0"/>
            <a:t>cited</a:t>
          </a:r>
          <a:r>
            <a:rPr lang="mi-NZ" dirty="0"/>
            <a:t> </a:t>
          </a:r>
          <a:r>
            <a:rPr lang="mi-NZ" dirty="0" err="1"/>
            <a:t>with</a:t>
          </a:r>
          <a:r>
            <a:rPr lang="mi-NZ" dirty="0"/>
            <a:t> </a:t>
          </a:r>
          <a:r>
            <a:rPr lang="en-NZ" noProof="0" dirty="0"/>
            <a:t>approval the</a:t>
          </a:r>
          <a:r>
            <a:rPr lang="mi-NZ" dirty="0"/>
            <a:t> </a:t>
          </a:r>
          <a:r>
            <a:rPr lang="en-NZ" noProof="0" dirty="0"/>
            <a:t>following</a:t>
          </a:r>
          <a:r>
            <a:rPr lang="mi-NZ" dirty="0"/>
            <a:t> </a:t>
          </a:r>
          <a:r>
            <a:rPr lang="en-NZ" noProof="0" dirty="0"/>
            <a:t>submission</a:t>
          </a:r>
          <a:r>
            <a:rPr lang="mi-NZ" dirty="0"/>
            <a:t> </a:t>
          </a:r>
          <a:r>
            <a:rPr lang="mi-NZ" dirty="0" err="1"/>
            <a:t>of</a:t>
          </a:r>
          <a:r>
            <a:rPr lang="mi-NZ" dirty="0"/>
            <a:t> </a:t>
          </a:r>
          <a:r>
            <a:rPr lang="en-NZ" noProof="0" dirty="0"/>
            <a:t>counsel</a:t>
          </a:r>
          <a:r>
            <a:rPr lang="mi-NZ" dirty="0"/>
            <a:t> for Ngāti Tama:</a:t>
          </a:r>
          <a:endParaRPr lang="en-US" dirty="0"/>
        </a:p>
      </dgm:t>
    </dgm:pt>
    <dgm:pt modelId="{93FF97B0-A680-42B9-9807-9BE330338BD4}" type="parTrans" cxnId="{69257741-A577-4162-B797-15B355FCD594}">
      <dgm:prSet/>
      <dgm:spPr/>
      <dgm:t>
        <a:bodyPr/>
        <a:lstStyle/>
        <a:p>
          <a:endParaRPr lang="en-US"/>
        </a:p>
      </dgm:t>
    </dgm:pt>
    <dgm:pt modelId="{82542F7B-B9C6-4D98-8740-CD9C0D56353E}" type="sibTrans" cxnId="{69257741-A577-4162-B797-15B355FCD594}">
      <dgm:prSet/>
      <dgm:spPr/>
      <dgm:t>
        <a:bodyPr/>
        <a:lstStyle/>
        <a:p>
          <a:endParaRPr lang="en-US"/>
        </a:p>
      </dgm:t>
    </dgm:pt>
    <dgm:pt modelId="{DEC82219-5F22-4C42-8C77-68BAC7256499}">
      <dgm:prSet/>
      <dgm:spPr/>
      <dgm:t>
        <a:bodyPr/>
        <a:lstStyle/>
        <a:p>
          <a:pPr algn="just"/>
          <a:r>
            <a:rPr lang="en-NZ" dirty="0"/>
            <a:t>“Tangata whenua and mana whenua are accorded special recognition and rights under the RMA. As the Privy Council has noted, these rights are "strong directions to be borne in mind at every stage of the decision-making process". These rights are hard won and reflect the culmination of over 150 years of protest and advocacy on behalf of Māori. It is therefore extremely important that such rights are reserved for tangata whenua/mana whenua alone. Extending such rights to non tangata whenua/mana whenua interests, is inconsistent with the RMA, and diminishes both the value and meaning of such rights, and the mana of the iwi or hapū that holds mana whenua.”</a:t>
          </a:r>
          <a:endParaRPr lang="en-US" dirty="0"/>
        </a:p>
      </dgm:t>
    </dgm:pt>
    <dgm:pt modelId="{AC5CF2B0-1B28-4A74-8243-1C3A62293DD1}" type="parTrans" cxnId="{616255AE-3545-48A1-9AB8-ED3E22013C7A}">
      <dgm:prSet/>
      <dgm:spPr/>
      <dgm:t>
        <a:bodyPr/>
        <a:lstStyle/>
        <a:p>
          <a:endParaRPr lang="en-US"/>
        </a:p>
      </dgm:t>
    </dgm:pt>
    <dgm:pt modelId="{37C272E3-B0FB-4201-AB03-701FD65ED731}" type="sibTrans" cxnId="{616255AE-3545-48A1-9AB8-ED3E22013C7A}">
      <dgm:prSet/>
      <dgm:spPr/>
      <dgm:t>
        <a:bodyPr/>
        <a:lstStyle/>
        <a:p>
          <a:endParaRPr lang="en-US"/>
        </a:p>
      </dgm:t>
    </dgm:pt>
    <dgm:pt modelId="{E673A646-527B-47FA-8EE8-B5F1AC2E68D7}" type="pres">
      <dgm:prSet presAssocID="{9BC041E3-DC19-4727-8340-D07B66CAC9AA}" presName="Name0" presStyleCnt="0">
        <dgm:presLayoutVars>
          <dgm:dir/>
          <dgm:animLvl val="lvl"/>
          <dgm:resizeHandles val="exact"/>
        </dgm:presLayoutVars>
      </dgm:prSet>
      <dgm:spPr/>
    </dgm:pt>
    <dgm:pt modelId="{71FC3FB8-9002-453C-AE97-EE66D3C4C4B1}" type="pres">
      <dgm:prSet presAssocID="{ABD94C3C-FD54-4463-940E-8F52AAA398B4}" presName="boxAndChildren" presStyleCnt="0"/>
      <dgm:spPr/>
    </dgm:pt>
    <dgm:pt modelId="{E3C754A8-5E1A-456E-94D1-22B5DB31AAE8}" type="pres">
      <dgm:prSet presAssocID="{ABD94C3C-FD54-4463-940E-8F52AAA398B4}" presName="parentTextBox" presStyleLbl="node1" presStyleIdx="0" presStyleCnt="1"/>
      <dgm:spPr/>
    </dgm:pt>
    <dgm:pt modelId="{F59F2383-D39E-462E-B3DC-A749A0717445}" type="pres">
      <dgm:prSet presAssocID="{ABD94C3C-FD54-4463-940E-8F52AAA398B4}" presName="entireBox" presStyleLbl="node1" presStyleIdx="0" presStyleCnt="1" custLinFactNeighborX="5644" custLinFactNeighborY="240"/>
      <dgm:spPr/>
    </dgm:pt>
    <dgm:pt modelId="{66B2BD1C-0B81-474A-A035-D39029618060}" type="pres">
      <dgm:prSet presAssocID="{ABD94C3C-FD54-4463-940E-8F52AAA398B4}" presName="descendantBox" presStyleCnt="0"/>
      <dgm:spPr/>
    </dgm:pt>
    <dgm:pt modelId="{99DB08B7-B4DA-4574-AC92-CDE9CA917A74}" type="pres">
      <dgm:prSet presAssocID="{DEC82219-5F22-4C42-8C77-68BAC7256499}" presName="childTextBox" presStyleLbl="fgAccFollowNode1" presStyleIdx="0" presStyleCnt="1">
        <dgm:presLayoutVars>
          <dgm:bulletEnabled val="1"/>
        </dgm:presLayoutVars>
      </dgm:prSet>
      <dgm:spPr/>
    </dgm:pt>
  </dgm:ptLst>
  <dgm:cxnLst>
    <dgm:cxn modelId="{AD76E10A-E295-49DF-AFC0-31E59A651E77}" type="presOf" srcId="{9BC041E3-DC19-4727-8340-D07B66CAC9AA}" destId="{E673A646-527B-47FA-8EE8-B5F1AC2E68D7}" srcOrd="0" destOrd="0" presId="urn:microsoft.com/office/officeart/2005/8/layout/process4"/>
    <dgm:cxn modelId="{1EABE21F-C528-47CD-80DE-3FAD79132D0B}" type="presOf" srcId="{DEC82219-5F22-4C42-8C77-68BAC7256499}" destId="{99DB08B7-B4DA-4574-AC92-CDE9CA917A74}" srcOrd="0" destOrd="0" presId="urn:microsoft.com/office/officeart/2005/8/layout/process4"/>
    <dgm:cxn modelId="{69257741-A577-4162-B797-15B355FCD594}" srcId="{9BC041E3-DC19-4727-8340-D07B66CAC9AA}" destId="{ABD94C3C-FD54-4463-940E-8F52AAA398B4}" srcOrd="0" destOrd="0" parTransId="{93FF97B0-A680-42B9-9807-9BE330338BD4}" sibTransId="{82542F7B-B9C6-4D98-8740-CD9C0D56353E}"/>
    <dgm:cxn modelId="{CB15097F-4D86-4100-AD2D-CF9361984746}" type="presOf" srcId="{ABD94C3C-FD54-4463-940E-8F52AAA398B4}" destId="{E3C754A8-5E1A-456E-94D1-22B5DB31AAE8}" srcOrd="0" destOrd="0" presId="urn:microsoft.com/office/officeart/2005/8/layout/process4"/>
    <dgm:cxn modelId="{616255AE-3545-48A1-9AB8-ED3E22013C7A}" srcId="{ABD94C3C-FD54-4463-940E-8F52AAA398B4}" destId="{DEC82219-5F22-4C42-8C77-68BAC7256499}" srcOrd="0" destOrd="0" parTransId="{AC5CF2B0-1B28-4A74-8243-1C3A62293DD1}" sibTransId="{37C272E3-B0FB-4201-AB03-701FD65ED731}"/>
    <dgm:cxn modelId="{0BA3F9F3-D4FE-485C-AA30-569B43FEC362}" type="presOf" srcId="{ABD94C3C-FD54-4463-940E-8F52AAA398B4}" destId="{F59F2383-D39E-462E-B3DC-A749A0717445}" srcOrd="1" destOrd="0" presId="urn:microsoft.com/office/officeart/2005/8/layout/process4"/>
    <dgm:cxn modelId="{D075DA20-FB48-48C0-B300-2BA8CB1AEC38}" type="presParOf" srcId="{E673A646-527B-47FA-8EE8-B5F1AC2E68D7}" destId="{71FC3FB8-9002-453C-AE97-EE66D3C4C4B1}" srcOrd="0" destOrd="0" presId="urn:microsoft.com/office/officeart/2005/8/layout/process4"/>
    <dgm:cxn modelId="{84E1AA86-F6FF-4B6B-8CCD-E9DC7D659D49}" type="presParOf" srcId="{71FC3FB8-9002-453C-AE97-EE66D3C4C4B1}" destId="{E3C754A8-5E1A-456E-94D1-22B5DB31AAE8}" srcOrd="0" destOrd="0" presId="urn:microsoft.com/office/officeart/2005/8/layout/process4"/>
    <dgm:cxn modelId="{99424F53-D18D-464A-ACA1-BC989AD13AA6}" type="presParOf" srcId="{71FC3FB8-9002-453C-AE97-EE66D3C4C4B1}" destId="{F59F2383-D39E-462E-B3DC-A749A0717445}" srcOrd="1" destOrd="0" presId="urn:microsoft.com/office/officeart/2005/8/layout/process4"/>
    <dgm:cxn modelId="{360CF1A3-3451-437B-A5E4-58BDA6AA5A6C}" type="presParOf" srcId="{71FC3FB8-9002-453C-AE97-EE66D3C4C4B1}" destId="{66B2BD1C-0B81-474A-A035-D39029618060}" srcOrd="2" destOrd="0" presId="urn:microsoft.com/office/officeart/2005/8/layout/process4"/>
    <dgm:cxn modelId="{09335A86-FE69-4F2F-93A5-BD5FEB0A7976}" type="presParOf" srcId="{66B2BD1C-0B81-474A-A035-D39029618060}" destId="{99DB08B7-B4DA-4574-AC92-CDE9CA917A74}"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F80A2C7-B74E-4315-958B-87129359D65A}"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B2810A68-3529-421F-B8BA-BC77E8DECCA7}">
      <dgm:prSet/>
      <dgm:spPr/>
      <dgm:t>
        <a:bodyPr/>
        <a:lstStyle/>
        <a:p>
          <a:pPr algn="just"/>
          <a:r>
            <a:rPr lang="en-NZ" i="1" dirty="0"/>
            <a:t>Lex Aotearoa</a:t>
          </a:r>
          <a:r>
            <a:rPr lang="en-NZ" dirty="0"/>
            <a:t>, Williams J describes the law in NZ as having been laid down in three layers and that we are now operating in the third layer</a:t>
          </a:r>
          <a:endParaRPr lang="en-US" dirty="0"/>
        </a:p>
      </dgm:t>
    </dgm:pt>
    <dgm:pt modelId="{5C2EBBAF-457E-4139-BA7A-704A048908A1}" type="parTrans" cxnId="{94359985-F626-4A79-9936-EE0FD55AE4F6}">
      <dgm:prSet/>
      <dgm:spPr/>
      <dgm:t>
        <a:bodyPr/>
        <a:lstStyle/>
        <a:p>
          <a:endParaRPr lang="en-US"/>
        </a:p>
      </dgm:t>
    </dgm:pt>
    <dgm:pt modelId="{C36A3082-C66A-4B30-8F00-690FBCF4DFC3}" type="sibTrans" cxnId="{94359985-F626-4A79-9936-EE0FD55AE4F6}">
      <dgm:prSet/>
      <dgm:spPr/>
      <dgm:t>
        <a:bodyPr/>
        <a:lstStyle/>
        <a:p>
          <a:endParaRPr lang="en-US"/>
        </a:p>
      </dgm:t>
    </dgm:pt>
    <dgm:pt modelId="{A48DC08C-FF51-46C1-8DD7-EA2E3533681F}">
      <dgm:prSet/>
      <dgm:spPr/>
      <dgm:t>
        <a:bodyPr/>
        <a:lstStyle/>
        <a:p>
          <a:pPr algn="just"/>
          <a:r>
            <a:rPr lang="en-NZ" dirty="0"/>
            <a:t>The first layer was a system of law that emerged from what Kupe, Toi and other voyagers brought here and has come to be known as tikanga Māori.</a:t>
          </a:r>
          <a:endParaRPr lang="en-US" dirty="0"/>
        </a:p>
      </dgm:t>
    </dgm:pt>
    <dgm:pt modelId="{FF3F7AB8-44DD-4DFF-8823-CA65B0238EC0}" type="parTrans" cxnId="{8F6D818D-B8D2-4132-90B0-74A6B90B568A}">
      <dgm:prSet/>
      <dgm:spPr/>
      <dgm:t>
        <a:bodyPr/>
        <a:lstStyle/>
        <a:p>
          <a:endParaRPr lang="en-US"/>
        </a:p>
      </dgm:t>
    </dgm:pt>
    <dgm:pt modelId="{114AC479-479F-4DA0-BE30-7BF89C0704D4}" type="sibTrans" cxnId="{8F6D818D-B8D2-4132-90B0-74A6B90B568A}">
      <dgm:prSet/>
      <dgm:spPr/>
      <dgm:t>
        <a:bodyPr/>
        <a:lstStyle/>
        <a:p>
          <a:endParaRPr lang="en-US"/>
        </a:p>
      </dgm:t>
    </dgm:pt>
    <dgm:pt modelId="{5735E794-9691-4E2A-93B6-7FDFC8DE32D5}" type="pres">
      <dgm:prSet presAssocID="{CF80A2C7-B74E-4315-958B-87129359D65A}" presName="linear" presStyleCnt="0">
        <dgm:presLayoutVars>
          <dgm:animLvl val="lvl"/>
          <dgm:resizeHandles val="exact"/>
        </dgm:presLayoutVars>
      </dgm:prSet>
      <dgm:spPr/>
    </dgm:pt>
    <dgm:pt modelId="{813CCFCF-1520-4FF0-AA7A-C14521549E48}" type="pres">
      <dgm:prSet presAssocID="{B2810A68-3529-421F-B8BA-BC77E8DECCA7}" presName="parentText" presStyleLbl="node1" presStyleIdx="0" presStyleCnt="1" custScaleX="95745" custLinFactNeighborX="89" custLinFactNeighborY="-5490">
        <dgm:presLayoutVars>
          <dgm:chMax val="0"/>
          <dgm:bulletEnabled val="1"/>
        </dgm:presLayoutVars>
      </dgm:prSet>
      <dgm:spPr/>
    </dgm:pt>
    <dgm:pt modelId="{3FA21F5B-B5CE-4EF7-AB7B-669CD51C6248}" type="pres">
      <dgm:prSet presAssocID="{B2810A68-3529-421F-B8BA-BC77E8DECCA7}" presName="childText" presStyleLbl="revTx" presStyleIdx="0" presStyleCnt="1">
        <dgm:presLayoutVars>
          <dgm:bulletEnabled val="1"/>
        </dgm:presLayoutVars>
      </dgm:prSet>
      <dgm:spPr/>
    </dgm:pt>
  </dgm:ptLst>
  <dgm:cxnLst>
    <dgm:cxn modelId="{99EA592F-CF09-4FBD-8F71-230C52D9AC3B}" type="presOf" srcId="{CF80A2C7-B74E-4315-958B-87129359D65A}" destId="{5735E794-9691-4E2A-93B6-7FDFC8DE32D5}" srcOrd="0" destOrd="0" presId="urn:microsoft.com/office/officeart/2005/8/layout/vList2"/>
    <dgm:cxn modelId="{90FD9A43-31E5-4E31-8BA3-34EE8BF98839}" type="presOf" srcId="{B2810A68-3529-421F-B8BA-BC77E8DECCA7}" destId="{813CCFCF-1520-4FF0-AA7A-C14521549E48}" srcOrd="0" destOrd="0" presId="urn:microsoft.com/office/officeart/2005/8/layout/vList2"/>
    <dgm:cxn modelId="{94359985-F626-4A79-9936-EE0FD55AE4F6}" srcId="{CF80A2C7-B74E-4315-958B-87129359D65A}" destId="{B2810A68-3529-421F-B8BA-BC77E8DECCA7}" srcOrd="0" destOrd="0" parTransId="{5C2EBBAF-457E-4139-BA7A-704A048908A1}" sibTransId="{C36A3082-C66A-4B30-8F00-690FBCF4DFC3}"/>
    <dgm:cxn modelId="{FA5D5A8C-1781-4792-88DA-D359DED9A4DC}" type="presOf" srcId="{A48DC08C-FF51-46C1-8DD7-EA2E3533681F}" destId="{3FA21F5B-B5CE-4EF7-AB7B-669CD51C6248}" srcOrd="0" destOrd="0" presId="urn:microsoft.com/office/officeart/2005/8/layout/vList2"/>
    <dgm:cxn modelId="{8F6D818D-B8D2-4132-90B0-74A6B90B568A}" srcId="{B2810A68-3529-421F-B8BA-BC77E8DECCA7}" destId="{A48DC08C-FF51-46C1-8DD7-EA2E3533681F}" srcOrd="0" destOrd="0" parTransId="{FF3F7AB8-44DD-4DFF-8823-CA65B0238EC0}" sibTransId="{114AC479-479F-4DA0-BE30-7BF89C0704D4}"/>
    <dgm:cxn modelId="{A974132B-2C6D-4558-AB45-86890D1BD9E8}" type="presParOf" srcId="{5735E794-9691-4E2A-93B6-7FDFC8DE32D5}" destId="{813CCFCF-1520-4FF0-AA7A-C14521549E48}" srcOrd="0" destOrd="0" presId="urn:microsoft.com/office/officeart/2005/8/layout/vList2"/>
    <dgm:cxn modelId="{C5FB021B-18A4-46EB-9DD5-3EBF8997155F}" type="presParOf" srcId="{5735E794-9691-4E2A-93B6-7FDFC8DE32D5}" destId="{3FA21F5B-B5CE-4EF7-AB7B-669CD51C6248}"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F80A2C7-B74E-4315-958B-87129359D65A}" type="doc">
      <dgm:prSet loTypeId="urn:microsoft.com/office/officeart/2005/8/layout/vList2" loCatId="list" qsTypeId="urn:microsoft.com/office/officeart/2005/8/quickstyle/simple5" qsCatId="simple" csTypeId="urn:microsoft.com/office/officeart/2005/8/colors/colorful4" csCatId="colorful" phldr="1"/>
      <dgm:spPr/>
      <dgm:t>
        <a:bodyPr/>
        <a:lstStyle/>
        <a:p>
          <a:endParaRPr lang="en-US"/>
        </a:p>
      </dgm:t>
    </dgm:pt>
    <dgm:pt modelId="{EE19ABB9-2AB4-4CFF-A755-18106D44C4B8}">
      <dgm:prSet/>
      <dgm:spPr>
        <a:solidFill>
          <a:schemeClr val="accent2">
            <a:lumMod val="75000"/>
          </a:schemeClr>
        </a:solidFill>
      </dgm:spPr>
      <dgm:t>
        <a:bodyPr/>
        <a:lstStyle/>
        <a:p>
          <a:pPr algn="just"/>
          <a:r>
            <a:rPr lang="en-US" dirty="0"/>
            <a:t>The second layer arrived with the British and collided with Māori customary law. Tikanga was explicitly rejected and viewed as “a temporary expedient in the wider project of extinction and cultural assimilation.”</a:t>
          </a:r>
        </a:p>
      </dgm:t>
    </dgm:pt>
    <dgm:pt modelId="{A4B3CBFA-9264-4923-810D-2C084C433C66}" type="parTrans" cxnId="{B4F13E87-EA21-4CC1-AB25-5923E14D381A}">
      <dgm:prSet/>
      <dgm:spPr/>
      <dgm:t>
        <a:bodyPr/>
        <a:lstStyle/>
        <a:p>
          <a:endParaRPr lang="en-NZ"/>
        </a:p>
      </dgm:t>
    </dgm:pt>
    <dgm:pt modelId="{FD474780-16CC-492D-9EF3-EA36BEC24000}" type="sibTrans" cxnId="{B4F13E87-EA21-4CC1-AB25-5923E14D381A}">
      <dgm:prSet/>
      <dgm:spPr/>
      <dgm:t>
        <a:bodyPr/>
        <a:lstStyle/>
        <a:p>
          <a:endParaRPr lang="en-NZ"/>
        </a:p>
      </dgm:t>
    </dgm:pt>
    <dgm:pt modelId="{801875AB-4FF2-47D9-9920-CB1C2D700C78}" type="pres">
      <dgm:prSet presAssocID="{CF80A2C7-B74E-4315-958B-87129359D65A}" presName="linear" presStyleCnt="0">
        <dgm:presLayoutVars>
          <dgm:animLvl val="lvl"/>
          <dgm:resizeHandles val="exact"/>
        </dgm:presLayoutVars>
      </dgm:prSet>
      <dgm:spPr/>
    </dgm:pt>
    <dgm:pt modelId="{24652591-761E-490D-948D-E016A3AAB50E}" type="pres">
      <dgm:prSet presAssocID="{EE19ABB9-2AB4-4CFF-A755-18106D44C4B8}" presName="parentText" presStyleLbl="node1" presStyleIdx="0" presStyleCnt="1" custLinFactNeighborX="3500" custLinFactNeighborY="3046">
        <dgm:presLayoutVars>
          <dgm:chMax val="0"/>
          <dgm:bulletEnabled val="1"/>
        </dgm:presLayoutVars>
      </dgm:prSet>
      <dgm:spPr/>
    </dgm:pt>
  </dgm:ptLst>
  <dgm:cxnLst>
    <dgm:cxn modelId="{00C6C04F-2A93-463F-ABE7-5873D2D1205E}" type="presOf" srcId="{CF80A2C7-B74E-4315-958B-87129359D65A}" destId="{801875AB-4FF2-47D9-9920-CB1C2D700C78}" srcOrd="0" destOrd="0" presId="urn:microsoft.com/office/officeart/2005/8/layout/vList2"/>
    <dgm:cxn modelId="{B4F13E87-EA21-4CC1-AB25-5923E14D381A}" srcId="{CF80A2C7-B74E-4315-958B-87129359D65A}" destId="{EE19ABB9-2AB4-4CFF-A755-18106D44C4B8}" srcOrd="0" destOrd="0" parTransId="{A4B3CBFA-9264-4923-810D-2C084C433C66}" sibTransId="{FD474780-16CC-492D-9EF3-EA36BEC24000}"/>
    <dgm:cxn modelId="{643DB896-8BAF-4F3E-B11E-16BD66EBFB08}" type="presOf" srcId="{EE19ABB9-2AB4-4CFF-A755-18106D44C4B8}" destId="{24652591-761E-490D-948D-E016A3AAB50E}" srcOrd="0" destOrd="0" presId="urn:microsoft.com/office/officeart/2005/8/layout/vList2"/>
    <dgm:cxn modelId="{DDF232B8-9753-48AB-B799-B254226D0019}" type="presParOf" srcId="{801875AB-4FF2-47D9-9920-CB1C2D700C78}" destId="{24652591-761E-490D-948D-E016A3AAB50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8E4A992-4DBF-4D34-988F-96EBF7C5F210}"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322C6312-73DE-4B4D-9EE0-560570B1895B}">
      <dgm:prSet/>
      <dgm:spPr/>
      <dgm:t>
        <a:bodyPr/>
        <a:lstStyle/>
        <a:p>
          <a:pPr algn="just"/>
          <a:r>
            <a:rPr lang="en-NZ" dirty="0"/>
            <a:t>The third layer begins in the 1970s with increasing political and legal recognition of custom law. The third law is predicted on perpetuating the first law. The recognition of customs (tikanga) in the modern era is different – and:</a:t>
          </a:r>
          <a:endParaRPr lang="en-US" dirty="0"/>
        </a:p>
      </dgm:t>
    </dgm:pt>
    <dgm:pt modelId="{8DEBBC96-BDEE-4B2F-8936-F0A25B7B67D0}" type="parTrans" cxnId="{93BC97D3-FD4A-4E47-82BB-C4B265F1EF80}">
      <dgm:prSet/>
      <dgm:spPr/>
      <dgm:t>
        <a:bodyPr/>
        <a:lstStyle/>
        <a:p>
          <a:endParaRPr lang="en-US"/>
        </a:p>
      </dgm:t>
    </dgm:pt>
    <dgm:pt modelId="{808CF682-8114-4887-B7DE-715A0BF06000}" type="sibTrans" cxnId="{93BC97D3-FD4A-4E47-82BB-C4B265F1EF80}">
      <dgm:prSet/>
      <dgm:spPr/>
      <dgm:t>
        <a:bodyPr/>
        <a:lstStyle/>
        <a:p>
          <a:endParaRPr lang="en-US"/>
        </a:p>
      </dgm:t>
    </dgm:pt>
    <dgm:pt modelId="{DC613331-CE45-48BC-91AC-60022C3E8F74}">
      <dgm:prSet/>
      <dgm:spPr>
        <a:solidFill>
          <a:schemeClr val="accent2">
            <a:lumMod val="75000"/>
          </a:schemeClr>
        </a:solidFill>
      </dgm:spPr>
      <dgm:t>
        <a:bodyPr/>
        <a:lstStyle/>
        <a:p>
          <a:pPr algn="just"/>
          <a:r>
            <a:rPr lang="en-NZ" dirty="0"/>
            <a:t>“It is intended to be permanent, and admittedly within the broad confines of the status quo, transformative.”</a:t>
          </a:r>
          <a:endParaRPr lang="en-US" dirty="0"/>
        </a:p>
      </dgm:t>
    </dgm:pt>
    <dgm:pt modelId="{6137601C-5853-47CE-9096-DAF6C00EC84B}" type="parTrans" cxnId="{86E05BCE-E8C5-412C-B650-44311955D487}">
      <dgm:prSet/>
      <dgm:spPr/>
      <dgm:t>
        <a:bodyPr/>
        <a:lstStyle/>
        <a:p>
          <a:endParaRPr lang="en-US"/>
        </a:p>
      </dgm:t>
    </dgm:pt>
    <dgm:pt modelId="{CED8E73C-EB41-43A6-A52F-CF1E0CF2AFE0}" type="sibTrans" cxnId="{86E05BCE-E8C5-412C-B650-44311955D487}">
      <dgm:prSet/>
      <dgm:spPr/>
      <dgm:t>
        <a:bodyPr/>
        <a:lstStyle/>
        <a:p>
          <a:endParaRPr lang="en-US"/>
        </a:p>
      </dgm:t>
    </dgm:pt>
    <dgm:pt modelId="{7043859E-4603-4BCB-9579-2361E2F25B40}" type="pres">
      <dgm:prSet presAssocID="{28E4A992-4DBF-4D34-988F-96EBF7C5F210}" presName="linear" presStyleCnt="0">
        <dgm:presLayoutVars>
          <dgm:animLvl val="lvl"/>
          <dgm:resizeHandles val="exact"/>
        </dgm:presLayoutVars>
      </dgm:prSet>
      <dgm:spPr/>
    </dgm:pt>
    <dgm:pt modelId="{DFF1B255-8EB1-4F66-BD3F-E536C0884E72}" type="pres">
      <dgm:prSet presAssocID="{322C6312-73DE-4B4D-9EE0-560570B1895B}" presName="parentText" presStyleLbl="node1" presStyleIdx="0" presStyleCnt="2">
        <dgm:presLayoutVars>
          <dgm:chMax val="0"/>
          <dgm:bulletEnabled val="1"/>
        </dgm:presLayoutVars>
      </dgm:prSet>
      <dgm:spPr/>
    </dgm:pt>
    <dgm:pt modelId="{0139A61A-BE80-4319-BC49-0A952B0BF37F}" type="pres">
      <dgm:prSet presAssocID="{808CF682-8114-4887-B7DE-715A0BF06000}" presName="spacer" presStyleCnt="0"/>
      <dgm:spPr/>
    </dgm:pt>
    <dgm:pt modelId="{BA599388-1CA0-4B1E-9F74-BDFCDC5A59C2}" type="pres">
      <dgm:prSet presAssocID="{DC613331-CE45-48BC-91AC-60022C3E8F74}" presName="parentText" presStyleLbl="node1" presStyleIdx="1" presStyleCnt="2">
        <dgm:presLayoutVars>
          <dgm:chMax val="0"/>
          <dgm:bulletEnabled val="1"/>
        </dgm:presLayoutVars>
      </dgm:prSet>
      <dgm:spPr/>
    </dgm:pt>
  </dgm:ptLst>
  <dgm:cxnLst>
    <dgm:cxn modelId="{6651D833-E128-4F7D-BFF6-42A581B28E15}" type="presOf" srcId="{DC613331-CE45-48BC-91AC-60022C3E8F74}" destId="{BA599388-1CA0-4B1E-9F74-BDFCDC5A59C2}" srcOrd="0" destOrd="0" presId="urn:microsoft.com/office/officeart/2005/8/layout/vList2"/>
    <dgm:cxn modelId="{BF650894-365B-40F1-AD43-AA04F6F8C5F8}" type="presOf" srcId="{28E4A992-4DBF-4D34-988F-96EBF7C5F210}" destId="{7043859E-4603-4BCB-9579-2361E2F25B40}" srcOrd="0" destOrd="0" presId="urn:microsoft.com/office/officeart/2005/8/layout/vList2"/>
    <dgm:cxn modelId="{630D2C9A-A117-4FA0-9EF0-712511336E47}" type="presOf" srcId="{322C6312-73DE-4B4D-9EE0-560570B1895B}" destId="{DFF1B255-8EB1-4F66-BD3F-E536C0884E72}" srcOrd="0" destOrd="0" presId="urn:microsoft.com/office/officeart/2005/8/layout/vList2"/>
    <dgm:cxn modelId="{86E05BCE-E8C5-412C-B650-44311955D487}" srcId="{28E4A992-4DBF-4D34-988F-96EBF7C5F210}" destId="{DC613331-CE45-48BC-91AC-60022C3E8F74}" srcOrd="1" destOrd="0" parTransId="{6137601C-5853-47CE-9096-DAF6C00EC84B}" sibTransId="{CED8E73C-EB41-43A6-A52F-CF1E0CF2AFE0}"/>
    <dgm:cxn modelId="{93BC97D3-FD4A-4E47-82BB-C4B265F1EF80}" srcId="{28E4A992-4DBF-4D34-988F-96EBF7C5F210}" destId="{322C6312-73DE-4B4D-9EE0-560570B1895B}" srcOrd="0" destOrd="0" parTransId="{8DEBBC96-BDEE-4B2F-8936-F0A25B7B67D0}" sibTransId="{808CF682-8114-4887-B7DE-715A0BF06000}"/>
    <dgm:cxn modelId="{33FD55E5-BA71-4A91-A614-852B29A947E2}" type="presParOf" srcId="{7043859E-4603-4BCB-9579-2361E2F25B40}" destId="{DFF1B255-8EB1-4F66-BD3F-E536C0884E72}" srcOrd="0" destOrd="0" presId="urn:microsoft.com/office/officeart/2005/8/layout/vList2"/>
    <dgm:cxn modelId="{0F644C2A-3199-45E1-AE42-752DBFCBC4EB}" type="presParOf" srcId="{7043859E-4603-4BCB-9579-2361E2F25B40}" destId="{0139A61A-BE80-4319-BC49-0A952B0BF37F}" srcOrd="1" destOrd="0" presId="urn:microsoft.com/office/officeart/2005/8/layout/vList2"/>
    <dgm:cxn modelId="{5F811CB3-3796-4401-B222-2432A6AD9AEE}" type="presParOf" srcId="{7043859E-4603-4BCB-9579-2361E2F25B40}" destId="{BA599388-1CA0-4B1E-9F74-BDFCDC5A59C2}"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2372488-9F28-44A4-82F7-598B41115C24}"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5F6ADE62-ABEB-4E5D-BE4E-57C9D57B3B51}">
      <dgm:prSet custT="1"/>
      <dgm:spPr>
        <a:solidFill>
          <a:schemeClr val="accent2">
            <a:lumMod val="75000"/>
          </a:schemeClr>
        </a:solidFill>
      </dgm:spPr>
      <dgm:t>
        <a:bodyPr/>
        <a:lstStyle/>
        <a:p>
          <a:pPr algn="just"/>
          <a:r>
            <a:rPr lang="en-NZ" sz="1400" b="1" dirty="0"/>
            <a:t>Ani </a:t>
          </a:r>
          <a:r>
            <a:rPr lang="mi-NZ" sz="1400" b="1" dirty="0"/>
            <a:t>Mikaere: </a:t>
          </a:r>
          <a:r>
            <a:rPr lang="en-NZ" sz="1400" dirty="0"/>
            <a:t>“enabled change while maintaining cultural integrity.”</a:t>
          </a:r>
          <a:endParaRPr lang="en-US" sz="1400" dirty="0"/>
        </a:p>
      </dgm:t>
    </dgm:pt>
    <dgm:pt modelId="{974B358A-F466-4AAB-A036-4F1EC759C8E8}" type="parTrans" cxnId="{81620B36-D3F4-4D15-B828-760574955A7C}">
      <dgm:prSet/>
      <dgm:spPr/>
      <dgm:t>
        <a:bodyPr/>
        <a:lstStyle/>
        <a:p>
          <a:endParaRPr lang="en-US"/>
        </a:p>
      </dgm:t>
    </dgm:pt>
    <dgm:pt modelId="{BCF372CF-7C17-4EF5-970A-2DA136442E60}" type="sibTrans" cxnId="{81620B36-D3F4-4D15-B828-760574955A7C}">
      <dgm:prSet/>
      <dgm:spPr/>
      <dgm:t>
        <a:bodyPr/>
        <a:lstStyle/>
        <a:p>
          <a:endParaRPr lang="en-US"/>
        </a:p>
      </dgm:t>
    </dgm:pt>
    <dgm:pt modelId="{03305342-9E50-49FB-A3B5-85EB47ADD6BA}">
      <dgm:prSet custT="1"/>
      <dgm:spPr>
        <a:solidFill>
          <a:schemeClr val="accent2">
            <a:lumMod val="50000"/>
          </a:schemeClr>
        </a:solidFill>
      </dgm:spPr>
      <dgm:t>
        <a:bodyPr/>
        <a:lstStyle/>
        <a:p>
          <a:pPr algn="just"/>
          <a:r>
            <a:rPr lang="en-NZ" sz="1400" b="1" dirty="0"/>
            <a:t>See also pending study paper “Tikanga Māori” for Te Aka Matua o Te Ture Law Commission – Whata, J and Statement of Tikanga of Sir Hirini Moko Mead and Professor (Sir) Pou </a:t>
          </a:r>
          <a:r>
            <a:rPr lang="en-NZ" sz="1400" b="1" dirty="0" err="1"/>
            <a:t>Temara</a:t>
          </a:r>
          <a:r>
            <a:rPr lang="en-NZ" sz="1400" b="1" dirty="0"/>
            <a:t> 31 January 2020 – appendix to Judgment of Supreme Court in Ellis (2022) NZSC 114. </a:t>
          </a:r>
          <a:endParaRPr lang="en-US" sz="1400" dirty="0"/>
        </a:p>
      </dgm:t>
    </dgm:pt>
    <dgm:pt modelId="{E5DCD1C2-BAF5-419A-B7A2-9017BEC6D97A}" type="parTrans" cxnId="{FE8B5567-7928-4045-AF78-D1EE20349690}">
      <dgm:prSet/>
      <dgm:spPr/>
      <dgm:t>
        <a:bodyPr/>
        <a:lstStyle/>
        <a:p>
          <a:endParaRPr lang="en-US"/>
        </a:p>
      </dgm:t>
    </dgm:pt>
    <dgm:pt modelId="{5DF87100-CB00-4DC2-A1FC-9E03452E064A}" type="sibTrans" cxnId="{FE8B5567-7928-4045-AF78-D1EE20349690}">
      <dgm:prSet/>
      <dgm:spPr/>
      <dgm:t>
        <a:bodyPr/>
        <a:lstStyle/>
        <a:p>
          <a:endParaRPr lang="en-US"/>
        </a:p>
      </dgm:t>
    </dgm:pt>
    <dgm:pt modelId="{0A7F5C18-12E2-4A00-8C83-478B4C24A01A}">
      <dgm:prSet custT="1"/>
      <dgm:spPr/>
      <dgm:t>
        <a:bodyPr/>
        <a:lstStyle/>
        <a:p>
          <a:pPr algn="just"/>
          <a:r>
            <a:rPr lang="en-NZ" sz="1400" b="1" dirty="0"/>
            <a:t>Sir Hirini Moko Mead: </a:t>
          </a:r>
          <a:r>
            <a:rPr lang="en-NZ" sz="1400" dirty="0"/>
            <a:t>“Tikanga Māori focuses on the correct way of doing something.”</a:t>
          </a:r>
          <a:endParaRPr lang="en-US" sz="1400" dirty="0"/>
        </a:p>
      </dgm:t>
    </dgm:pt>
    <dgm:pt modelId="{0CC9161E-58CB-4E46-83EF-F5078D069F10}" type="sibTrans" cxnId="{07D09C63-16B7-4B63-ADFD-3CF0F6C37CB2}">
      <dgm:prSet/>
      <dgm:spPr/>
      <dgm:t>
        <a:bodyPr/>
        <a:lstStyle/>
        <a:p>
          <a:endParaRPr lang="en-US"/>
        </a:p>
      </dgm:t>
    </dgm:pt>
    <dgm:pt modelId="{1D2CCF75-B895-4C1E-84BA-CDB3D6F34B22}" type="parTrans" cxnId="{07D09C63-16B7-4B63-ADFD-3CF0F6C37CB2}">
      <dgm:prSet/>
      <dgm:spPr/>
      <dgm:t>
        <a:bodyPr/>
        <a:lstStyle/>
        <a:p>
          <a:endParaRPr lang="en-US"/>
        </a:p>
      </dgm:t>
    </dgm:pt>
    <dgm:pt modelId="{A9A82F10-A891-4E71-8F22-72CAE778AB45}">
      <dgm:prSet custT="1"/>
      <dgm:spPr/>
      <dgm:t>
        <a:bodyPr/>
        <a:lstStyle/>
        <a:p>
          <a:pPr algn="just"/>
          <a:r>
            <a:rPr lang="en-NZ" sz="1400" b="1" dirty="0"/>
            <a:t>Justice Joe Williams: </a:t>
          </a:r>
          <a:r>
            <a:rPr lang="en-NZ" sz="1400" dirty="0"/>
            <a:t>“... Tikanga Māori: ‘tika’ meaning correct, right or just; and the suffix ‘</a:t>
          </a:r>
          <a:r>
            <a:rPr lang="mi-NZ" sz="1400" dirty="0" err="1"/>
            <a:t>nga</a:t>
          </a:r>
          <a:r>
            <a:rPr lang="mi-NZ" sz="1400" dirty="0"/>
            <a:t>’ </a:t>
          </a:r>
          <a:r>
            <a:rPr lang="en-NZ" sz="1400" dirty="0"/>
            <a:t>transforms ‘tika’ into a noun, thus denoting the system by which correctness, rightness or justice is maintained. </a:t>
          </a:r>
          <a:r>
            <a:rPr lang="en-NZ" sz="1400" b="1" dirty="0"/>
            <a:t>And: </a:t>
          </a:r>
          <a:r>
            <a:rPr lang="en-NZ" sz="1400" dirty="0"/>
            <a:t>“tikanga and law are not co-extensive ideas. Tikanga includes customs or behaviours that might not be called law but rather culturally sponsored __”</a:t>
          </a:r>
          <a:endParaRPr lang="en-US" sz="1400" dirty="0"/>
        </a:p>
      </dgm:t>
    </dgm:pt>
    <dgm:pt modelId="{07003991-943B-4007-8809-876269C1222D}" type="parTrans" cxnId="{CDFF13A7-6EF1-40C1-9733-B800AF4BC6B9}">
      <dgm:prSet/>
      <dgm:spPr/>
      <dgm:t>
        <a:bodyPr/>
        <a:lstStyle/>
        <a:p>
          <a:endParaRPr lang="en-NZ"/>
        </a:p>
      </dgm:t>
    </dgm:pt>
    <dgm:pt modelId="{DA3E6299-EF3B-4586-9FF7-0E51597FB387}" type="sibTrans" cxnId="{CDFF13A7-6EF1-40C1-9733-B800AF4BC6B9}">
      <dgm:prSet/>
      <dgm:spPr/>
      <dgm:t>
        <a:bodyPr/>
        <a:lstStyle/>
        <a:p>
          <a:endParaRPr lang="en-NZ"/>
        </a:p>
      </dgm:t>
    </dgm:pt>
    <dgm:pt modelId="{348D9601-CA80-474D-AD5A-F900E2C86180}">
      <dgm:prSet custT="1"/>
      <dgm:spPr/>
      <dgm:t>
        <a:bodyPr/>
        <a:lstStyle/>
        <a:p>
          <a:pPr algn="just"/>
          <a:r>
            <a:rPr lang="en-NZ" sz="1400" b="1" dirty="0"/>
            <a:t>Durie J: </a:t>
          </a:r>
          <a:r>
            <a:rPr lang="en-NZ" sz="1400" dirty="0"/>
            <a:t>“conceptual regulators.”</a:t>
          </a:r>
          <a:endParaRPr lang="en-US" sz="1400" dirty="0"/>
        </a:p>
      </dgm:t>
    </dgm:pt>
    <dgm:pt modelId="{D85DF946-CDFB-4E3C-BF1B-277C19446094}" type="parTrans" cxnId="{B7388F44-2A96-4720-9789-A619285A3DAD}">
      <dgm:prSet/>
      <dgm:spPr/>
      <dgm:t>
        <a:bodyPr/>
        <a:lstStyle/>
        <a:p>
          <a:endParaRPr lang="en-NZ"/>
        </a:p>
      </dgm:t>
    </dgm:pt>
    <dgm:pt modelId="{BA3A2C17-26DE-4A00-AF49-73B1482B716C}" type="sibTrans" cxnId="{B7388F44-2A96-4720-9789-A619285A3DAD}">
      <dgm:prSet/>
      <dgm:spPr/>
      <dgm:t>
        <a:bodyPr/>
        <a:lstStyle/>
        <a:p>
          <a:endParaRPr lang="en-NZ"/>
        </a:p>
      </dgm:t>
    </dgm:pt>
    <dgm:pt modelId="{3D5F0F92-1D1E-4285-B175-EF8D0DFC2C0C}" type="pres">
      <dgm:prSet presAssocID="{22372488-9F28-44A4-82F7-598B41115C24}" presName="linear" presStyleCnt="0">
        <dgm:presLayoutVars>
          <dgm:animLvl val="lvl"/>
          <dgm:resizeHandles val="exact"/>
        </dgm:presLayoutVars>
      </dgm:prSet>
      <dgm:spPr/>
    </dgm:pt>
    <dgm:pt modelId="{9890B74A-5A55-4C45-B623-48E782DECFE4}" type="pres">
      <dgm:prSet presAssocID="{0A7F5C18-12E2-4A00-8C83-478B4C24A01A}" presName="parentText" presStyleLbl="node1" presStyleIdx="0" presStyleCnt="5" custLinFactNeighborX="-2002" custLinFactNeighborY="23710">
        <dgm:presLayoutVars>
          <dgm:chMax val="0"/>
          <dgm:bulletEnabled val="1"/>
        </dgm:presLayoutVars>
      </dgm:prSet>
      <dgm:spPr/>
    </dgm:pt>
    <dgm:pt modelId="{36FFE54D-1B1D-4163-AB0B-82E422B137E6}" type="pres">
      <dgm:prSet presAssocID="{0CC9161E-58CB-4E46-83EF-F5078D069F10}" presName="spacer" presStyleCnt="0"/>
      <dgm:spPr/>
    </dgm:pt>
    <dgm:pt modelId="{9C68A601-8B60-4C04-BE57-FD257EBFFF45}" type="pres">
      <dgm:prSet presAssocID="{A9A82F10-A891-4E71-8F22-72CAE778AB45}" presName="parentText" presStyleLbl="node1" presStyleIdx="1" presStyleCnt="5">
        <dgm:presLayoutVars>
          <dgm:chMax val="0"/>
          <dgm:bulletEnabled val="1"/>
        </dgm:presLayoutVars>
      </dgm:prSet>
      <dgm:spPr/>
    </dgm:pt>
    <dgm:pt modelId="{65E6A32F-924C-4E5D-B0F6-B275952BEDAF}" type="pres">
      <dgm:prSet presAssocID="{DA3E6299-EF3B-4586-9FF7-0E51597FB387}" presName="spacer" presStyleCnt="0"/>
      <dgm:spPr/>
    </dgm:pt>
    <dgm:pt modelId="{AFA4207D-BCC3-4813-829A-5043FFE71104}" type="pres">
      <dgm:prSet presAssocID="{348D9601-CA80-474D-AD5A-F900E2C86180}" presName="parentText" presStyleLbl="node1" presStyleIdx="2" presStyleCnt="5">
        <dgm:presLayoutVars>
          <dgm:chMax val="0"/>
          <dgm:bulletEnabled val="1"/>
        </dgm:presLayoutVars>
      </dgm:prSet>
      <dgm:spPr/>
    </dgm:pt>
    <dgm:pt modelId="{DD3F8627-1B1C-4457-91D3-2A8FADDA94FF}" type="pres">
      <dgm:prSet presAssocID="{BA3A2C17-26DE-4A00-AF49-73B1482B716C}" presName="spacer" presStyleCnt="0"/>
      <dgm:spPr/>
    </dgm:pt>
    <dgm:pt modelId="{4A70DB2F-E3ED-4699-BA39-EE24B2D23FC0}" type="pres">
      <dgm:prSet presAssocID="{5F6ADE62-ABEB-4E5D-BE4E-57C9D57B3B51}" presName="parentText" presStyleLbl="node1" presStyleIdx="3" presStyleCnt="5">
        <dgm:presLayoutVars>
          <dgm:chMax val="0"/>
          <dgm:bulletEnabled val="1"/>
        </dgm:presLayoutVars>
      </dgm:prSet>
      <dgm:spPr/>
    </dgm:pt>
    <dgm:pt modelId="{EC8855BF-EBEF-41A2-8967-697331744DF6}" type="pres">
      <dgm:prSet presAssocID="{BCF372CF-7C17-4EF5-970A-2DA136442E60}" presName="spacer" presStyleCnt="0"/>
      <dgm:spPr/>
    </dgm:pt>
    <dgm:pt modelId="{28A6033F-332C-460E-A0B7-EBE7005B9597}" type="pres">
      <dgm:prSet presAssocID="{03305342-9E50-49FB-A3B5-85EB47ADD6BA}" presName="parentText" presStyleLbl="node1" presStyleIdx="4" presStyleCnt="5">
        <dgm:presLayoutVars>
          <dgm:chMax val="0"/>
          <dgm:bulletEnabled val="1"/>
        </dgm:presLayoutVars>
      </dgm:prSet>
      <dgm:spPr/>
    </dgm:pt>
  </dgm:ptLst>
  <dgm:cxnLst>
    <dgm:cxn modelId="{405FEC24-45ED-43E0-BFC2-2BB150EAEAFF}" type="presOf" srcId="{5F6ADE62-ABEB-4E5D-BE4E-57C9D57B3B51}" destId="{4A70DB2F-E3ED-4699-BA39-EE24B2D23FC0}" srcOrd="0" destOrd="0" presId="urn:microsoft.com/office/officeart/2005/8/layout/vList2"/>
    <dgm:cxn modelId="{81620B36-D3F4-4D15-B828-760574955A7C}" srcId="{22372488-9F28-44A4-82F7-598B41115C24}" destId="{5F6ADE62-ABEB-4E5D-BE4E-57C9D57B3B51}" srcOrd="3" destOrd="0" parTransId="{974B358A-F466-4AAB-A036-4F1EC759C8E8}" sibTransId="{BCF372CF-7C17-4EF5-970A-2DA136442E60}"/>
    <dgm:cxn modelId="{6753675F-7DDB-4F7E-BA8B-AD31D3942F2B}" type="presOf" srcId="{A9A82F10-A891-4E71-8F22-72CAE778AB45}" destId="{9C68A601-8B60-4C04-BE57-FD257EBFFF45}" srcOrd="0" destOrd="0" presId="urn:microsoft.com/office/officeart/2005/8/layout/vList2"/>
    <dgm:cxn modelId="{07D09C63-16B7-4B63-ADFD-3CF0F6C37CB2}" srcId="{22372488-9F28-44A4-82F7-598B41115C24}" destId="{0A7F5C18-12E2-4A00-8C83-478B4C24A01A}" srcOrd="0" destOrd="0" parTransId="{1D2CCF75-B895-4C1E-84BA-CDB3D6F34B22}" sibTransId="{0CC9161E-58CB-4E46-83EF-F5078D069F10}"/>
    <dgm:cxn modelId="{B7388F44-2A96-4720-9789-A619285A3DAD}" srcId="{22372488-9F28-44A4-82F7-598B41115C24}" destId="{348D9601-CA80-474D-AD5A-F900E2C86180}" srcOrd="2" destOrd="0" parTransId="{D85DF946-CDFB-4E3C-BF1B-277C19446094}" sibTransId="{BA3A2C17-26DE-4A00-AF49-73B1482B716C}"/>
    <dgm:cxn modelId="{FE8B5567-7928-4045-AF78-D1EE20349690}" srcId="{22372488-9F28-44A4-82F7-598B41115C24}" destId="{03305342-9E50-49FB-A3B5-85EB47ADD6BA}" srcOrd="4" destOrd="0" parTransId="{E5DCD1C2-BAF5-419A-B7A2-9017BEC6D97A}" sibTransId="{5DF87100-CB00-4DC2-A1FC-9E03452E064A}"/>
    <dgm:cxn modelId="{E3F4D458-EFA8-42C8-A649-52C1EA0A814D}" type="presOf" srcId="{03305342-9E50-49FB-A3B5-85EB47ADD6BA}" destId="{28A6033F-332C-460E-A0B7-EBE7005B9597}" srcOrd="0" destOrd="0" presId="urn:microsoft.com/office/officeart/2005/8/layout/vList2"/>
    <dgm:cxn modelId="{F077C87A-59BC-4760-9E2D-BC098D99FE86}" type="presOf" srcId="{0A7F5C18-12E2-4A00-8C83-478B4C24A01A}" destId="{9890B74A-5A55-4C45-B623-48E782DECFE4}" srcOrd="0" destOrd="0" presId="urn:microsoft.com/office/officeart/2005/8/layout/vList2"/>
    <dgm:cxn modelId="{CDFF13A7-6EF1-40C1-9733-B800AF4BC6B9}" srcId="{22372488-9F28-44A4-82F7-598B41115C24}" destId="{A9A82F10-A891-4E71-8F22-72CAE778AB45}" srcOrd="1" destOrd="0" parTransId="{07003991-943B-4007-8809-876269C1222D}" sibTransId="{DA3E6299-EF3B-4586-9FF7-0E51597FB387}"/>
    <dgm:cxn modelId="{826CCBD6-CB9A-4B69-80A2-207EEE180CC2}" type="presOf" srcId="{22372488-9F28-44A4-82F7-598B41115C24}" destId="{3D5F0F92-1D1E-4285-B175-EF8D0DFC2C0C}" srcOrd="0" destOrd="0" presId="urn:microsoft.com/office/officeart/2005/8/layout/vList2"/>
    <dgm:cxn modelId="{AFEC15EC-1EE5-46EE-A3A9-25E21854EC2A}" type="presOf" srcId="{348D9601-CA80-474D-AD5A-F900E2C86180}" destId="{AFA4207D-BCC3-4813-829A-5043FFE71104}" srcOrd="0" destOrd="0" presId="urn:microsoft.com/office/officeart/2005/8/layout/vList2"/>
    <dgm:cxn modelId="{1F0F86EE-78B4-46CD-B417-CF7B822718A2}" type="presParOf" srcId="{3D5F0F92-1D1E-4285-B175-EF8D0DFC2C0C}" destId="{9890B74A-5A55-4C45-B623-48E782DECFE4}" srcOrd="0" destOrd="0" presId="urn:microsoft.com/office/officeart/2005/8/layout/vList2"/>
    <dgm:cxn modelId="{23D31B7C-0628-4F80-B15F-FEC1D8AC0AA8}" type="presParOf" srcId="{3D5F0F92-1D1E-4285-B175-EF8D0DFC2C0C}" destId="{36FFE54D-1B1D-4163-AB0B-82E422B137E6}" srcOrd="1" destOrd="0" presId="urn:microsoft.com/office/officeart/2005/8/layout/vList2"/>
    <dgm:cxn modelId="{993E81D5-0303-44FE-82A2-7FB1CF4CC0CC}" type="presParOf" srcId="{3D5F0F92-1D1E-4285-B175-EF8D0DFC2C0C}" destId="{9C68A601-8B60-4C04-BE57-FD257EBFFF45}" srcOrd="2" destOrd="0" presId="urn:microsoft.com/office/officeart/2005/8/layout/vList2"/>
    <dgm:cxn modelId="{ED8D6D88-9945-4A69-B417-E66B55B91FD6}" type="presParOf" srcId="{3D5F0F92-1D1E-4285-B175-EF8D0DFC2C0C}" destId="{65E6A32F-924C-4E5D-B0F6-B275952BEDAF}" srcOrd="3" destOrd="0" presId="urn:microsoft.com/office/officeart/2005/8/layout/vList2"/>
    <dgm:cxn modelId="{B43C3AA7-E43C-4A40-9937-7CEF51CF0675}" type="presParOf" srcId="{3D5F0F92-1D1E-4285-B175-EF8D0DFC2C0C}" destId="{AFA4207D-BCC3-4813-829A-5043FFE71104}" srcOrd="4" destOrd="0" presId="urn:microsoft.com/office/officeart/2005/8/layout/vList2"/>
    <dgm:cxn modelId="{BF95C73D-5DC5-49D0-80CE-FE08BB155368}" type="presParOf" srcId="{3D5F0F92-1D1E-4285-B175-EF8D0DFC2C0C}" destId="{DD3F8627-1B1C-4457-91D3-2A8FADDA94FF}" srcOrd="5" destOrd="0" presId="urn:microsoft.com/office/officeart/2005/8/layout/vList2"/>
    <dgm:cxn modelId="{389A6778-92D0-4EEE-AA4D-7391B53FDC02}" type="presParOf" srcId="{3D5F0F92-1D1E-4285-B175-EF8D0DFC2C0C}" destId="{4A70DB2F-E3ED-4699-BA39-EE24B2D23FC0}" srcOrd="6" destOrd="0" presId="urn:microsoft.com/office/officeart/2005/8/layout/vList2"/>
    <dgm:cxn modelId="{FFC2F59B-F95A-4B0C-A7C1-9CBE700BE360}" type="presParOf" srcId="{3D5F0F92-1D1E-4285-B175-EF8D0DFC2C0C}" destId="{EC8855BF-EBEF-41A2-8967-697331744DF6}" srcOrd="7" destOrd="0" presId="urn:microsoft.com/office/officeart/2005/8/layout/vList2"/>
    <dgm:cxn modelId="{3DB32BB1-04EA-468D-9D88-E1D7D0F01306}" type="presParOf" srcId="{3D5F0F92-1D1E-4285-B175-EF8D0DFC2C0C}" destId="{28A6033F-332C-460E-A0B7-EBE7005B9597}"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A7B38B7-97CB-45AF-9C96-4CFFDA11BAAC}" type="doc">
      <dgm:prSet loTypeId="urn:microsoft.com/office/officeart/2005/8/layout/default" loCatId="list" qsTypeId="urn:microsoft.com/office/officeart/2005/8/quickstyle/simple4" qsCatId="simple" csTypeId="urn:microsoft.com/office/officeart/2005/8/colors/colorful4" csCatId="colorful" phldr="1"/>
      <dgm:spPr/>
      <dgm:t>
        <a:bodyPr/>
        <a:lstStyle/>
        <a:p>
          <a:endParaRPr lang="en-US"/>
        </a:p>
      </dgm:t>
    </dgm:pt>
    <dgm:pt modelId="{B13FBA95-DBC6-449E-A0EE-258AA269B17F}">
      <dgm:prSet/>
      <dgm:spPr/>
      <dgm:t>
        <a:bodyPr/>
        <a:lstStyle/>
        <a:p>
          <a:pPr algn="just"/>
          <a:r>
            <a:rPr lang="en-NZ" dirty="0"/>
            <a:t>There is a hierarchy of obligation. At the high end, the requirement is to "recognise and provide for" (s 6) then to have "particular regard" (s 7), and finally to "take into account" (s 8).</a:t>
          </a:r>
          <a:endParaRPr lang="en-US" dirty="0"/>
        </a:p>
      </dgm:t>
    </dgm:pt>
    <dgm:pt modelId="{181463ED-3045-411E-96CD-B3FBBDA84B75}" type="parTrans" cxnId="{C2F56861-7C4D-45EA-AEB3-F20238034C16}">
      <dgm:prSet/>
      <dgm:spPr/>
      <dgm:t>
        <a:bodyPr/>
        <a:lstStyle/>
        <a:p>
          <a:endParaRPr lang="en-US"/>
        </a:p>
      </dgm:t>
    </dgm:pt>
    <dgm:pt modelId="{D0B5FD0A-F138-4FFC-9E66-85BB843C9B16}" type="sibTrans" cxnId="{C2F56861-7C4D-45EA-AEB3-F20238034C16}">
      <dgm:prSet/>
      <dgm:spPr/>
      <dgm:t>
        <a:bodyPr/>
        <a:lstStyle/>
        <a:p>
          <a:endParaRPr lang="en-US"/>
        </a:p>
      </dgm:t>
    </dgm:pt>
    <dgm:pt modelId="{5F50294C-1024-44D0-A178-C9729C58A819}">
      <dgm:prSet/>
      <dgm:spPr/>
      <dgm:t>
        <a:bodyPr/>
        <a:lstStyle/>
        <a:p>
          <a:pPr algn="just"/>
          <a:r>
            <a:rPr lang="en-NZ" dirty="0"/>
            <a:t>“Tikanga Māori” is defined in the RMA as “Māori customary values and practices.” </a:t>
          </a:r>
        </a:p>
        <a:p>
          <a:pPr algn="just"/>
          <a:r>
            <a:rPr lang="en-NZ" dirty="0"/>
            <a:t>That definition is not to be read as excluding tikanga as law, still less as suggesting that tikanga is not law. Rather, tikanga is a body of Māori customs and practices, part of which is properly described as custom law. </a:t>
          </a:r>
        </a:p>
        <a:p>
          <a:pPr algn="just"/>
          <a:r>
            <a:rPr lang="en-NZ" dirty="0"/>
            <a:t>(Supreme Court, </a:t>
          </a:r>
          <a:r>
            <a:rPr lang="en-NZ" i="1" dirty="0"/>
            <a:t>Trans-Tasman Resources Limited v Taranaki-Whanganui Conservation Board</a:t>
          </a:r>
          <a:r>
            <a:rPr lang="en-NZ" dirty="0"/>
            <a:t>)</a:t>
          </a:r>
          <a:endParaRPr lang="en-US" dirty="0"/>
        </a:p>
      </dgm:t>
    </dgm:pt>
    <dgm:pt modelId="{BE9A92E2-768B-44FA-B364-A3251E98B16F}" type="parTrans" cxnId="{D2ED2DC2-7D01-49AC-85B7-FD6F81C62E9A}">
      <dgm:prSet/>
      <dgm:spPr/>
      <dgm:t>
        <a:bodyPr/>
        <a:lstStyle/>
        <a:p>
          <a:endParaRPr lang="en-US"/>
        </a:p>
      </dgm:t>
    </dgm:pt>
    <dgm:pt modelId="{1F10D819-FDEB-40E6-9533-BAC95FA07266}" type="sibTrans" cxnId="{D2ED2DC2-7D01-49AC-85B7-FD6F81C62E9A}">
      <dgm:prSet/>
      <dgm:spPr/>
      <dgm:t>
        <a:bodyPr/>
        <a:lstStyle/>
        <a:p>
          <a:endParaRPr lang="en-US"/>
        </a:p>
      </dgm:t>
    </dgm:pt>
    <dgm:pt modelId="{274944B8-0415-4ACC-8E7C-5ED9CECDCEBF}" type="pres">
      <dgm:prSet presAssocID="{DA7B38B7-97CB-45AF-9C96-4CFFDA11BAAC}" presName="diagram" presStyleCnt="0">
        <dgm:presLayoutVars>
          <dgm:dir/>
          <dgm:resizeHandles val="exact"/>
        </dgm:presLayoutVars>
      </dgm:prSet>
      <dgm:spPr/>
    </dgm:pt>
    <dgm:pt modelId="{45EBB6BC-4CD8-4240-9380-E86A7BC1F241}" type="pres">
      <dgm:prSet presAssocID="{B13FBA95-DBC6-449E-A0EE-258AA269B17F}" presName="node" presStyleLbl="node1" presStyleIdx="0" presStyleCnt="2" custLinFactNeighborX="1551" custLinFactNeighborY="0">
        <dgm:presLayoutVars>
          <dgm:bulletEnabled val="1"/>
        </dgm:presLayoutVars>
      </dgm:prSet>
      <dgm:spPr/>
    </dgm:pt>
    <dgm:pt modelId="{4409C905-562A-4B93-827B-E2BFC3A97FA2}" type="pres">
      <dgm:prSet presAssocID="{D0B5FD0A-F138-4FFC-9E66-85BB843C9B16}" presName="sibTrans" presStyleCnt="0"/>
      <dgm:spPr/>
    </dgm:pt>
    <dgm:pt modelId="{B5BA7106-5E4A-4B6B-81C8-B45B89ECF9F6}" type="pres">
      <dgm:prSet presAssocID="{5F50294C-1024-44D0-A178-C9729C58A819}" presName="node" presStyleLbl="node1" presStyleIdx="1" presStyleCnt="2">
        <dgm:presLayoutVars>
          <dgm:bulletEnabled val="1"/>
        </dgm:presLayoutVars>
      </dgm:prSet>
      <dgm:spPr/>
    </dgm:pt>
  </dgm:ptLst>
  <dgm:cxnLst>
    <dgm:cxn modelId="{C2F56861-7C4D-45EA-AEB3-F20238034C16}" srcId="{DA7B38B7-97CB-45AF-9C96-4CFFDA11BAAC}" destId="{B13FBA95-DBC6-449E-A0EE-258AA269B17F}" srcOrd="0" destOrd="0" parTransId="{181463ED-3045-411E-96CD-B3FBBDA84B75}" sibTransId="{D0B5FD0A-F138-4FFC-9E66-85BB843C9B16}"/>
    <dgm:cxn modelId="{821AF871-7794-4096-AFAA-2BCB1CCFE86A}" type="presOf" srcId="{B13FBA95-DBC6-449E-A0EE-258AA269B17F}" destId="{45EBB6BC-4CD8-4240-9380-E86A7BC1F241}" srcOrd="0" destOrd="0" presId="urn:microsoft.com/office/officeart/2005/8/layout/default"/>
    <dgm:cxn modelId="{4E4B5853-5384-42E5-90AA-B7C104B64C7E}" type="presOf" srcId="{5F50294C-1024-44D0-A178-C9729C58A819}" destId="{B5BA7106-5E4A-4B6B-81C8-B45B89ECF9F6}" srcOrd="0" destOrd="0" presId="urn:microsoft.com/office/officeart/2005/8/layout/default"/>
    <dgm:cxn modelId="{D2ED2DC2-7D01-49AC-85B7-FD6F81C62E9A}" srcId="{DA7B38B7-97CB-45AF-9C96-4CFFDA11BAAC}" destId="{5F50294C-1024-44D0-A178-C9729C58A819}" srcOrd="1" destOrd="0" parTransId="{BE9A92E2-768B-44FA-B364-A3251E98B16F}" sibTransId="{1F10D819-FDEB-40E6-9533-BAC95FA07266}"/>
    <dgm:cxn modelId="{F9C954D6-295F-439A-BFD9-47C66BAEA972}" type="presOf" srcId="{DA7B38B7-97CB-45AF-9C96-4CFFDA11BAAC}" destId="{274944B8-0415-4ACC-8E7C-5ED9CECDCEBF}" srcOrd="0" destOrd="0" presId="urn:microsoft.com/office/officeart/2005/8/layout/default"/>
    <dgm:cxn modelId="{AA631536-6E39-46FA-BC8B-D027AAEA44AE}" type="presParOf" srcId="{274944B8-0415-4ACC-8E7C-5ED9CECDCEBF}" destId="{45EBB6BC-4CD8-4240-9380-E86A7BC1F241}" srcOrd="0" destOrd="0" presId="urn:microsoft.com/office/officeart/2005/8/layout/default"/>
    <dgm:cxn modelId="{9809A008-FBFB-4D86-97CC-B676CBFA7A7F}" type="presParOf" srcId="{274944B8-0415-4ACC-8E7C-5ED9CECDCEBF}" destId="{4409C905-562A-4B93-827B-E2BFC3A97FA2}" srcOrd="1" destOrd="0" presId="urn:microsoft.com/office/officeart/2005/8/layout/default"/>
    <dgm:cxn modelId="{EE1AED36-0D97-4D37-A759-5E17E0F3A54B}" type="presParOf" srcId="{274944B8-0415-4ACC-8E7C-5ED9CECDCEBF}" destId="{B5BA7106-5E4A-4B6B-81C8-B45B89ECF9F6}"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5EFD36D-F22A-43AF-8EAB-8F1848BC9DE3}" type="doc">
      <dgm:prSet loTypeId="urn:microsoft.com/office/officeart/2005/8/layout/process5" loCatId="process" qsTypeId="urn:microsoft.com/office/officeart/2005/8/quickstyle/simple4" qsCatId="simple" csTypeId="urn:microsoft.com/office/officeart/2005/8/colors/colorful1" csCatId="colorful" phldr="1"/>
      <dgm:spPr/>
      <dgm:t>
        <a:bodyPr/>
        <a:lstStyle/>
        <a:p>
          <a:endParaRPr lang="en-US"/>
        </a:p>
      </dgm:t>
    </dgm:pt>
    <dgm:pt modelId="{E1FD58B0-61C8-4760-9AB2-A0B17DC37227}">
      <dgm:prSet/>
      <dgm:spPr/>
      <dgm:t>
        <a:bodyPr/>
        <a:lstStyle/>
        <a:p>
          <a:pPr algn="just"/>
          <a:r>
            <a:rPr lang="en-NZ" dirty="0"/>
            <a:t>“Kaitiakitanga” is defined as “the exercise of guardianship by tangata whenua of an area, in accordance with tikanga Māori; in relation to natural and physical resources; and includes the ethics of stewardship”. </a:t>
          </a:r>
          <a:r>
            <a:rPr lang="en-NZ" i="1" dirty="0"/>
            <a:t> </a:t>
          </a:r>
          <a:endParaRPr lang="en-US" dirty="0"/>
        </a:p>
      </dgm:t>
    </dgm:pt>
    <dgm:pt modelId="{478BF728-A9AB-4D5D-8856-003F9941C552}" type="parTrans" cxnId="{526C3121-DCF6-4A7B-AAB4-94DF1B8A4D02}">
      <dgm:prSet/>
      <dgm:spPr/>
      <dgm:t>
        <a:bodyPr/>
        <a:lstStyle/>
        <a:p>
          <a:endParaRPr lang="en-US"/>
        </a:p>
      </dgm:t>
    </dgm:pt>
    <dgm:pt modelId="{A9DDA6BC-0B3D-4339-B9AD-37FBBD577817}" type="sibTrans" cxnId="{526C3121-DCF6-4A7B-AAB4-94DF1B8A4D02}">
      <dgm:prSet/>
      <dgm:spPr/>
      <dgm:t>
        <a:bodyPr/>
        <a:lstStyle/>
        <a:p>
          <a:endParaRPr lang="en-US"/>
        </a:p>
      </dgm:t>
    </dgm:pt>
    <dgm:pt modelId="{BBA9C2FE-B026-4061-89D6-9D5D9AFC374C}">
      <dgm:prSet/>
      <dgm:spPr>
        <a:solidFill>
          <a:schemeClr val="accent2">
            <a:lumMod val="50000"/>
          </a:schemeClr>
        </a:solidFill>
      </dgm:spPr>
      <dgm:t>
        <a:bodyPr/>
        <a:lstStyle/>
        <a:p>
          <a:pPr algn="just"/>
          <a:r>
            <a:rPr lang="en-NZ" dirty="0"/>
            <a:t>“Tangata whenua” means “in relation to particular area, the iwi, or hapu, that holds mana whenua over that area.”</a:t>
          </a:r>
          <a:endParaRPr lang="en-US" dirty="0"/>
        </a:p>
      </dgm:t>
    </dgm:pt>
    <dgm:pt modelId="{BDF4BDF8-FAC7-4D4C-AB6F-D95404F6157F}" type="parTrans" cxnId="{838796B6-34DF-4616-8062-91D9B5C5FADD}">
      <dgm:prSet/>
      <dgm:spPr/>
      <dgm:t>
        <a:bodyPr/>
        <a:lstStyle/>
        <a:p>
          <a:endParaRPr lang="en-US"/>
        </a:p>
      </dgm:t>
    </dgm:pt>
    <dgm:pt modelId="{5198093C-06D9-483D-9D38-509B8B272F53}" type="sibTrans" cxnId="{838796B6-34DF-4616-8062-91D9B5C5FADD}">
      <dgm:prSet/>
      <dgm:spPr/>
      <dgm:t>
        <a:bodyPr/>
        <a:lstStyle/>
        <a:p>
          <a:endParaRPr lang="en-US"/>
        </a:p>
      </dgm:t>
    </dgm:pt>
    <dgm:pt modelId="{127C7974-3D8B-4DD9-BF32-22CFEE59F8CE}">
      <dgm:prSet/>
      <dgm:spPr/>
      <dgm:t>
        <a:bodyPr/>
        <a:lstStyle/>
        <a:p>
          <a:pPr algn="just"/>
          <a:r>
            <a:rPr lang="en-NZ" dirty="0"/>
            <a:t>“Mana whenua” is defined as meaning “customary authority exercised by an iwi or hapū in an identified area.”</a:t>
          </a:r>
          <a:endParaRPr lang="en-US" dirty="0"/>
        </a:p>
      </dgm:t>
    </dgm:pt>
    <dgm:pt modelId="{4CC067C9-3778-4A8E-998B-FAD9E33933D2}" type="parTrans" cxnId="{CBE5B754-7E5B-4028-80C7-3C14A6AFFD76}">
      <dgm:prSet/>
      <dgm:spPr/>
      <dgm:t>
        <a:bodyPr/>
        <a:lstStyle/>
        <a:p>
          <a:endParaRPr lang="en-US"/>
        </a:p>
      </dgm:t>
    </dgm:pt>
    <dgm:pt modelId="{5DFC24BC-10B4-4CDB-9FCE-AAD5544E76A6}" type="sibTrans" cxnId="{CBE5B754-7E5B-4028-80C7-3C14A6AFFD76}">
      <dgm:prSet/>
      <dgm:spPr/>
      <dgm:t>
        <a:bodyPr/>
        <a:lstStyle/>
        <a:p>
          <a:endParaRPr lang="en-US"/>
        </a:p>
      </dgm:t>
    </dgm:pt>
    <dgm:pt modelId="{BB538C51-499C-4315-993A-FA6360F6ED0E}" type="pres">
      <dgm:prSet presAssocID="{B5EFD36D-F22A-43AF-8EAB-8F1848BC9DE3}" presName="diagram" presStyleCnt="0">
        <dgm:presLayoutVars>
          <dgm:dir/>
          <dgm:resizeHandles val="exact"/>
        </dgm:presLayoutVars>
      </dgm:prSet>
      <dgm:spPr/>
    </dgm:pt>
    <dgm:pt modelId="{72DA2F23-D985-438A-B94D-F79742914B76}" type="pres">
      <dgm:prSet presAssocID="{E1FD58B0-61C8-4760-9AB2-A0B17DC37227}" presName="node" presStyleLbl="node1" presStyleIdx="0" presStyleCnt="3">
        <dgm:presLayoutVars>
          <dgm:bulletEnabled val="1"/>
        </dgm:presLayoutVars>
      </dgm:prSet>
      <dgm:spPr/>
    </dgm:pt>
    <dgm:pt modelId="{5C6404D9-60AB-4009-912C-C7D601D531B1}" type="pres">
      <dgm:prSet presAssocID="{A9DDA6BC-0B3D-4339-B9AD-37FBBD577817}" presName="sibTrans" presStyleLbl="sibTrans2D1" presStyleIdx="0" presStyleCnt="2"/>
      <dgm:spPr/>
    </dgm:pt>
    <dgm:pt modelId="{024831A4-28A8-4605-8692-54F2013B6192}" type="pres">
      <dgm:prSet presAssocID="{A9DDA6BC-0B3D-4339-B9AD-37FBBD577817}" presName="connectorText" presStyleLbl="sibTrans2D1" presStyleIdx="0" presStyleCnt="2"/>
      <dgm:spPr/>
    </dgm:pt>
    <dgm:pt modelId="{3E07DE23-4276-4D4A-8D19-9807CF9CDC6E}" type="pres">
      <dgm:prSet presAssocID="{BBA9C2FE-B026-4061-89D6-9D5D9AFC374C}" presName="node" presStyleLbl="node1" presStyleIdx="1" presStyleCnt="3">
        <dgm:presLayoutVars>
          <dgm:bulletEnabled val="1"/>
        </dgm:presLayoutVars>
      </dgm:prSet>
      <dgm:spPr/>
    </dgm:pt>
    <dgm:pt modelId="{33A58900-D37C-411C-8486-C209500F0C61}" type="pres">
      <dgm:prSet presAssocID="{5198093C-06D9-483D-9D38-509B8B272F53}" presName="sibTrans" presStyleLbl="sibTrans2D1" presStyleIdx="1" presStyleCnt="2"/>
      <dgm:spPr/>
    </dgm:pt>
    <dgm:pt modelId="{A33DA00C-6ACE-4E5B-89D9-CBBED748C111}" type="pres">
      <dgm:prSet presAssocID="{5198093C-06D9-483D-9D38-509B8B272F53}" presName="connectorText" presStyleLbl="sibTrans2D1" presStyleIdx="1" presStyleCnt="2"/>
      <dgm:spPr/>
    </dgm:pt>
    <dgm:pt modelId="{A00FBA9D-9BCF-43CA-ABA9-BCD229B96578}" type="pres">
      <dgm:prSet presAssocID="{127C7974-3D8B-4DD9-BF32-22CFEE59F8CE}" presName="node" presStyleLbl="node1" presStyleIdx="2" presStyleCnt="3" custLinFactNeighborX="-77319" custLinFactNeighborY="-7343">
        <dgm:presLayoutVars>
          <dgm:bulletEnabled val="1"/>
        </dgm:presLayoutVars>
      </dgm:prSet>
      <dgm:spPr/>
    </dgm:pt>
  </dgm:ptLst>
  <dgm:cxnLst>
    <dgm:cxn modelId="{526C3121-DCF6-4A7B-AAB4-94DF1B8A4D02}" srcId="{B5EFD36D-F22A-43AF-8EAB-8F1848BC9DE3}" destId="{E1FD58B0-61C8-4760-9AB2-A0B17DC37227}" srcOrd="0" destOrd="0" parTransId="{478BF728-A9AB-4D5D-8856-003F9941C552}" sibTransId="{A9DDA6BC-0B3D-4339-B9AD-37FBBD577817}"/>
    <dgm:cxn modelId="{10071627-E15D-420C-B8E5-85E666030335}" type="presOf" srcId="{BBA9C2FE-B026-4061-89D6-9D5D9AFC374C}" destId="{3E07DE23-4276-4D4A-8D19-9807CF9CDC6E}" srcOrd="0" destOrd="0" presId="urn:microsoft.com/office/officeart/2005/8/layout/process5"/>
    <dgm:cxn modelId="{2D83D931-4500-41EC-BAC3-5D855293EAEE}" type="presOf" srcId="{B5EFD36D-F22A-43AF-8EAB-8F1848BC9DE3}" destId="{BB538C51-499C-4315-993A-FA6360F6ED0E}" srcOrd="0" destOrd="0" presId="urn:microsoft.com/office/officeart/2005/8/layout/process5"/>
    <dgm:cxn modelId="{4B5DFC40-F81F-4261-90F9-A2BEF4568C78}" type="presOf" srcId="{5198093C-06D9-483D-9D38-509B8B272F53}" destId="{33A58900-D37C-411C-8486-C209500F0C61}" srcOrd="0" destOrd="0" presId="urn:microsoft.com/office/officeart/2005/8/layout/process5"/>
    <dgm:cxn modelId="{2A91E273-96BC-41FB-89B2-CB863282B22A}" type="presOf" srcId="{127C7974-3D8B-4DD9-BF32-22CFEE59F8CE}" destId="{A00FBA9D-9BCF-43CA-ABA9-BCD229B96578}" srcOrd="0" destOrd="0" presId="urn:microsoft.com/office/officeart/2005/8/layout/process5"/>
    <dgm:cxn modelId="{CBE5B754-7E5B-4028-80C7-3C14A6AFFD76}" srcId="{B5EFD36D-F22A-43AF-8EAB-8F1848BC9DE3}" destId="{127C7974-3D8B-4DD9-BF32-22CFEE59F8CE}" srcOrd="2" destOrd="0" parTransId="{4CC067C9-3778-4A8E-998B-FAD9E33933D2}" sibTransId="{5DFC24BC-10B4-4CDB-9FCE-AAD5544E76A6}"/>
    <dgm:cxn modelId="{0DA4308E-4D5E-4445-8306-030D1183A301}" type="presOf" srcId="{A9DDA6BC-0B3D-4339-B9AD-37FBBD577817}" destId="{5C6404D9-60AB-4009-912C-C7D601D531B1}" srcOrd="0" destOrd="0" presId="urn:microsoft.com/office/officeart/2005/8/layout/process5"/>
    <dgm:cxn modelId="{4E60768F-03B0-492E-BE38-F0515CAA04A6}" type="presOf" srcId="{5198093C-06D9-483D-9D38-509B8B272F53}" destId="{A33DA00C-6ACE-4E5B-89D9-CBBED748C111}" srcOrd="1" destOrd="0" presId="urn:microsoft.com/office/officeart/2005/8/layout/process5"/>
    <dgm:cxn modelId="{E7AF8A9C-8D7E-47CB-823F-0F5F41C3E253}" type="presOf" srcId="{A9DDA6BC-0B3D-4339-B9AD-37FBBD577817}" destId="{024831A4-28A8-4605-8692-54F2013B6192}" srcOrd="1" destOrd="0" presId="urn:microsoft.com/office/officeart/2005/8/layout/process5"/>
    <dgm:cxn modelId="{838796B6-34DF-4616-8062-91D9B5C5FADD}" srcId="{B5EFD36D-F22A-43AF-8EAB-8F1848BC9DE3}" destId="{BBA9C2FE-B026-4061-89D6-9D5D9AFC374C}" srcOrd="1" destOrd="0" parTransId="{BDF4BDF8-FAC7-4D4C-AB6F-D95404F6157F}" sibTransId="{5198093C-06D9-483D-9D38-509B8B272F53}"/>
    <dgm:cxn modelId="{E0EBB3DE-46D3-4D5C-B43D-B8B48B0A6958}" type="presOf" srcId="{E1FD58B0-61C8-4760-9AB2-A0B17DC37227}" destId="{72DA2F23-D985-438A-B94D-F79742914B76}" srcOrd="0" destOrd="0" presId="urn:microsoft.com/office/officeart/2005/8/layout/process5"/>
    <dgm:cxn modelId="{4DB3CB27-A7E8-41D4-B315-5CFCFB4B9C8D}" type="presParOf" srcId="{BB538C51-499C-4315-993A-FA6360F6ED0E}" destId="{72DA2F23-D985-438A-B94D-F79742914B76}" srcOrd="0" destOrd="0" presId="urn:microsoft.com/office/officeart/2005/8/layout/process5"/>
    <dgm:cxn modelId="{222ECB48-6515-401A-9350-CB8C1D305C01}" type="presParOf" srcId="{BB538C51-499C-4315-993A-FA6360F6ED0E}" destId="{5C6404D9-60AB-4009-912C-C7D601D531B1}" srcOrd="1" destOrd="0" presId="urn:microsoft.com/office/officeart/2005/8/layout/process5"/>
    <dgm:cxn modelId="{55E9FED2-18DA-43F9-8E43-270AA5E2D71D}" type="presParOf" srcId="{5C6404D9-60AB-4009-912C-C7D601D531B1}" destId="{024831A4-28A8-4605-8692-54F2013B6192}" srcOrd="0" destOrd="0" presId="urn:microsoft.com/office/officeart/2005/8/layout/process5"/>
    <dgm:cxn modelId="{750FD3E5-0E55-4F99-A244-D5420D59E4B2}" type="presParOf" srcId="{BB538C51-499C-4315-993A-FA6360F6ED0E}" destId="{3E07DE23-4276-4D4A-8D19-9807CF9CDC6E}" srcOrd="2" destOrd="0" presId="urn:microsoft.com/office/officeart/2005/8/layout/process5"/>
    <dgm:cxn modelId="{99FCEA9D-D42D-4254-B045-E41C0969DB4C}" type="presParOf" srcId="{BB538C51-499C-4315-993A-FA6360F6ED0E}" destId="{33A58900-D37C-411C-8486-C209500F0C61}" srcOrd="3" destOrd="0" presId="urn:microsoft.com/office/officeart/2005/8/layout/process5"/>
    <dgm:cxn modelId="{CE01704C-5322-4301-A999-C81FC777A287}" type="presParOf" srcId="{33A58900-D37C-411C-8486-C209500F0C61}" destId="{A33DA00C-6ACE-4E5B-89D9-CBBED748C111}" srcOrd="0" destOrd="0" presId="urn:microsoft.com/office/officeart/2005/8/layout/process5"/>
    <dgm:cxn modelId="{AD563585-D9EA-4895-9AF7-BDA26D1EDA9A}" type="presParOf" srcId="{BB538C51-499C-4315-993A-FA6360F6ED0E}" destId="{A00FBA9D-9BCF-43CA-ABA9-BCD229B96578}" srcOrd="4"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193AB66-C029-42BC-B756-3AF70F22F7B1}" type="doc">
      <dgm:prSet loTypeId="urn:microsoft.com/office/officeart/2005/8/layout/default" loCatId="list" qsTypeId="urn:microsoft.com/office/officeart/2005/8/quickstyle/simple4" qsCatId="simple" csTypeId="urn:microsoft.com/office/officeart/2005/8/colors/colorful2" csCatId="colorful" phldr="1"/>
      <dgm:spPr/>
      <dgm:t>
        <a:bodyPr/>
        <a:lstStyle/>
        <a:p>
          <a:endParaRPr lang="en-US"/>
        </a:p>
      </dgm:t>
    </dgm:pt>
    <dgm:pt modelId="{A43313B7-5039-4AB6-AFEB-CE6D7FE14A55}">
      <dgm:prSet/>
      <dgm:spPr/>
      <dgm:t>
        <a:bodyPr/>
        <a:lstStyle/>
        <a:p>
          <a:pPr algn="just"/>
          <a:r>
            <a:rPr lang="en-NZ" dirty="0"/>
            <a:t>Local authority and consent authority shall recognise tikanga Māori where appropriate and receive evidence written or spoken in Māori (s 39(2)(b)).</a:t>
          </a:r>
          <a:endParaRPr lang="en-US" dirty="0"/>
        </a:p>
      </dgm:t>
    </dgm:pt>
    <dgm:pt modelId="{D67F814E-271A-4832-AEC7-E9E98667F16C}" type="parTrans" cxnId="{AB8EC3B1-D62D-4F68-BACB-F0927E88B451}">
      <dgm:prSet/>
      <dgm:spPr/>
      <dgm:t>
        <a:bodyPr/>
        <a:lstStyle/>
        <a:p>
          <a:endParaRPr lang="en-US"/>
        </a:p>
      </dgm:t>
    </dgm:pt>
    <dgm:pt modelId="{5209F452-7F49-4E56-90F5-D722F21C6D94}" type="sibTrans" cxnId="{AB8EC3B1-D62D-4F68-BACB-F0927E88B451}">
      <dgm:prSet/>
      <dgm:spPr/>
      <dgm:t>
        <a:bodyPr/>
        <a:lstStyle/>
        <a:p>
          <a:endParaRPr lang="en-US"/>
        </a:p>
      </dgm:t>
    </dgm:pt>
    <dgm:pt modelId="{AEFD2BDF-9574-4637-AD02-B74F4BAC135C}">
      <dgm:prSet/>
      <dgm:spPr>
        <a:solidFill>
          <a:schemeClr val="accent2">
            <a:lumMod val="75000"/>
          </a:schemeClr>
        </a:solidFill>
      </dgm:spPr>
      <dgm:t>
        <a:bodyPr/>
        <a:lstStyle/>
        <a:p>
          <a:pPr algn="just"/>
          <a:r>
            <a:rPr lang="en-NZ" dirty="0"/>
            <a:t>The Environment Court shall recognise tikanga Māori where appropriate (s 269(3)).</a:t>
          </a:r>
          <a:endParaRPr lang="en-US" dirty="0"/>
        </a:p>
      </dgm:t>
    </dgm:pt>
    <dgm:pt modelId="{42D2AC28-0941-42EE-A083-957247C91B40}" type="parTrans" cxnId="{8DCDAD00-AED6-4CEB-9ED5-770BB7F2C7A7}">
      <dgm:prSet/>
      <dgm:spPr/>
      <dgm:t>
        <a:bodyPr/>
        <a:lstStyle/>
        <a:p>
          <a:endParaRPr lang="en-US"/>
        </a:p>
      </dgm:t>
    </dgm:pt>
    <dgm:pt modelId="{DA351E7B-25A8-4A1E-87E4-66B61307BDF1}" type="sibTrans" cxnId="{8DCDAD00-AED6-4CEB-9ED5-770BB7F2C7A7}">
      <dgm:prSet/>
      <dgm:spPr/>
      <dgm:t>
        <a:bodyPr/>
        <a:lstStyle/>
        <a:p>
          <a:endParaRPr lang="en-US"/>
        </a:p>
      </dgm:t>
    </dgm:pt>
    <dgm:pt modelId="{C7DD43BA-18BA-4D14-AD37-545A7EBFAABF}" type="pres">
      <dgm:prSet presAssocID="{B193AB66-C029-42BC-B756-3AF70F22F7B1}" presName="diagram" presStyleCnt="0">
        <dgm:presLayoutVars>
          <dgm:dir/>
          <dgm:resizeHandles val="exact"/>
        </dgm:presLayoutVars>
      </dgm:prSet>
      <dgm:spPr/>
    </dgm:pt>
    <dgm:pt modelId="{09B40A4F-5893-46EB-B565-3153DCB96E7B}" type="pres">
      <dgm:prSet presAssocID="{A43313B7-5039-4AB6-AFEB-CE6D7FE14A55}" presName="node" presStyleLbl="node1" presStyleIdx="0" presStyleCnt="2" custLinFactNeighborX="-6352" custLinFactNeighborY="-25205">
        <dgm:presLayoutVars>
          <dgm:bulletEnabled val="1"/>
        </dgm:presLayoutVars>
      </dgm:prSet>
      <dgm:spPr/>
    </dgm:pt>
    <dgm:pt modelId="{CD5E2389-6B35-4923-87E0-E0D787E4A0A5}" type="pres">
      <dgm:prSet presAssocID="{5209F452-7F49-4E56-90F5-D722F21C6D94}" presName="sibTrans" presStyleCnt="0"/>
      <dgm:spPr/>
    </dgm:pt>
    <dgm:pt modelId="{065A5238-F4B7-4D54-B309-24DDD7DC0AAF}" type="pres">
      <dgm:prSet presAssocID="{AEFD2BDF-9574-4637-AD02-B74F4BAC135C}" presName="node" presStyleLbl="node1" presStyleIdx="1" presStyleCnt="2" custLinFactNeighborX="-5000" custLinFactNeighborY="-25204">
        <dgm:presLayoutVars>
          <dgm:bulletEnabled val="1"/>
        </dgm:presLayoutVars>
      </dgm:prSet>
      <dgm:spPr/>
    </dgm:pt>
  </dgm:ptLst>
  <dgm:cxnLst>
    <dgm:cxn modelId="{8DCDAD00-AED6-4CEB-9ED5-770BB7F2C7A7}" srcId="{B193AB66-C029-42BC-B756-3AF70F22F7B1}" destId="{AEFD2BDF-9574-4637-AD02-B74F4BAC135C}" srcOrd="1" destOrd="0" parTransId="{42D2AC28-0941-42EE-A083-957247C91B40}" sibTransId="{DA351E7B-25A8-4A1E-87E4-66B61307BDF1}"/>
    <dgm:cxn modelId="{5E2254A2-9428-4F43-AA56-C6A55F06CC08}" type="presOf" srcId="{B193AB66-C029-42BC-B756-3AF70F22F7B1}" destId="{C7DD43BA-18BA-4D14-AD37-545A7EBFAABF}" srcOrd="0" destOrd="0" presId="urn:microsoft.com/office/officeart/2005/8/layout/default"/>
    <dgm:cxn modelId="{AB8EC3B1-D62D-4F68-BACB-F0927E88B451}" srcId="{B193AB66-C029-42BC-B756-3AF70F22F7B1}" destId="{A43313B7-5039-4AB6-AFEB-CE6D7FE14A55}" srcOrd="0" destOrd="0" parTransId="{D67F814E-271A-4832-AEC7-E9E98667F16C}" sibTransId="{5209F452-7F49-4E56-90F5-D722F21C6D94}"/>
    <dgm:cxn modelId="{C174C8DD-E66C-44B3-A30D-BA3544715486}" type="presOf" srcId="{AEFD2BDF-9574-4637-AD02-B74F4BAC135C}" destId="{065A5238-F4B7-4D54-B309-24DDD7DC0AAF}" srcOrd="0" destOrd="0" presId="urn:microsoft.com/office/officeart/2005/8/layout/default"/>
    <dgm:cxn modelId="{571067E1-24C9-4B3F-9838-006DD328C518}" type="presOf" srcId="{A43313B7-5039-4AB6-AFEB-CE6D7FE14A55}" destId="{09B40A4F-5893-46EB-B565-3153DCB96E7B}" srcOrd="0" destOrd="0" presId="urn:microsoft.com/office/officeart/2005/8/layout/default"/>
    <dgm:cxn modelId="{727BA949-5503-4FFB-ACDD-D474B9FB3BD7}" type="presParOf" srcId="{C7DD43BA-18BA-4D14-AD37-545A7EBFAABF}" destId="{09B40A4F-5893-46EB-B565-3153DCB96E7B}" srcOrd="0" destOrd="0" presId="urn:microsoft.com/office/officeart/2005/8/layout/default"/>
    <dgm:cxn modelId="{A51B5573-EEDA-4DBD-A28D-BAA7B5C2DF19}" type="presParOf" srcId="{C7DD43BA-18BA-4D14-AD37-545A7EBFAABF}" destId="{CD5E2389-6B35-4923-87E0-E0D787E4A0A5}" srcOrd="1" destOrd="0" presId="urn:microsoft.com/office/officeart/2005/8/layout/default"/>
    <dgm:cxn modelId="{46ABE052-F516-4E64-97DA-F6E268EF67DD}" type="presParOf" srcId="{C7DD43BA-18BA-4D14-AD37-545A7EBFAABF}" destId="{065A5238-F4B7-4D54-B309-24DDD7DC0AAF}"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052DB0E-3199-4B61-82F1-D1F694DC0421}" type="doc">
      <dgm:prSet loTypeId="urn:microsoft.com/office/officeart/2005/8/layout/hierarchy1" loCatId="hierarchy" qsTypeId="urn:microsoft.com/office/officeart/2005/8/quickstyle/simple4" qsCatId="simple" csTypeId="urn:microsoft.com/office/officeart/2005/8/colors/accent1_2" csCatId="accent1" phldr="1"/>
      <dgm:spPr/>
      <dgm:t>
        <a:bodyPr/>
        <a:lstStyle/>
        <a:p>
          <a:endParaRPr lang="en-US"/>
        </a:p>
      </dgm:t>
    </dgm:pt>
    <dgm:pt modelId="{A31576AA-2DC1-471B-A448-05CB492E551C}">
      <dgm:prSet custT="1"/>
      <dgm:spPr/>
      <dgm:t>
        <a:bodyPr/>
        <a:lstStyle/>
        <a:p>
          <a:pPr algn="just"/>
          <a:r>
            <a:rPr lang="en-NZ" sz="1400" dirty="0"/>
            <a:t>Rangatira did not cede authority to make or enforce law over their people and within their territories. They agreed to share power and authority with the Governor, with whom they were to be equal though with different roles and different spheres of influence. (Waitangi Tribunal ‘He </a:t>
          </a:r>
          <a:r>
            <a:rPr lang="en-NZ" sz="1400" dirty="0" err="1"/>
            <a:t>Whakaputanga</a:t>
          </a:r>
          <a:r>
            <a:rPr lang="en-NZ" sz="1400" dirty="0"/>
            <a:t> me te Tiriti’ pages 526-527).</a:t>
          </a:r>
          <a:endParaRPr lang="en-US" sz="1400" dirty="0"/>
        </a:p>
      </dgm:t>
    </dgm:pt>
    <dgm:pt modelId="{DCBC9EA7-1CD1-431C-AD3A-1F55DDF5CD06}" type="parTrans" cxnId="{47117C7E-2621-4FCD-85AB-D88852571B39}">
      <dgm:prSet/>
      <dgm:spPr/>
      <dgm:t>
        <a:bodyPr/>
        <a:lstStyle/>
        <a:p>
          <a:endParaRPr lang="en-US"/>
        </a:p>
      </dgm:t>
    </dgm:pt>
    <dgm:pt modelId="{9B6A3F19-5E2E-4DB3-BBF0-90B605CA2ADF}" type="sibTrans" cxnId="{47117C7E-2621-4FCD-85AB-D88852571B39}">
      <dgm:prSet/>
      <dgm:spPr/>
      <dgm:t>
        <a:bodyPr/>
        <a:lstStyle/>
        <a:p>
          <a:endParaRPr lang="en-US"/>
        </a:p>
      </dgm:t>
    </dgm:pt>
    <dgm:pt modelId="{2AAB530B-6ADE-4D92-816E-24B43A2A339F}">
      <dgm:prSet custT="1"/>
      <dgm:spPr/>
      <dgm:t>
        <a:bodyPr/>
        <a:lstStyle/>
        <a:p>
          <a:pPr algn="just"/>
          <a:r>
            <a:rPr lang="en-NZ" sz="1400" dirty="0"/>
            <a:t>The Treaty guaranteed to Māori their Tino Rangatiratanga was at a minimum the right to self determination and autonomy… That included the right to work through their own institutions of governance and apply their own tikanga or system of customary laws. (Waitangi Tribunal – Te Mana </a:t>
          </a:r>
          <a:r>
            <a:rPr lang="en-NZ" sz="1400" dirty="0" err="1"/>
            <a:t>Whatuahuriri</a:t>
          </a:r>
          <a:r>
            <a:rPr lang="en-NZ" sz="1400" dirty="0"/>
            <a:t>: Report on Te Rohe Potae claims 2018 </a:t>
          </a:r>
          <a:r>
            <a:rPr lang="en-NZ" sz="1400" dirty="0" err="1"/>
            <a:t>pg</a:t>
          </a:r>
          <a:r>
            <a:rPr lang="en-NZ" sz="1400" dirty="0"/>
            <a:t> 158-169)</a:t>
          </a:r>
          <a:endParaRPr lang="en-US" sz="1400" dirty="0"/>
        </a:p>
      </dgm:t>
    </dgm:pt>
    <dgm:pt modelId="{C23366FF-5B03-45ED-B9D0-A5F32B575BC5}" type="parTrans" cxnId="{56D95A75-DDFA-4161-824A-63EEF49CF783}">
      <dgm:prSet/>
      <dgm:spPr/>
      <dgm:t>
        <a:bodyPr/>
        <a:lstStyle/>
        <a:p>
          <a:endParaRPr lang="en-US"/>
        </a:p>
      </dgm:t>
    </dgm:pt>
    <dgm:pt modelId="{37FACA6C-579B-4582-81C0-3B7D7A1B0746}" type="sibTrans" cxnId="{56D95A75-DDFA-4161-824A-63EEF49CF783}">
      <dgm:prSet/>
      <dgm:spPr/>
      <dgm:t>
        <a:bodyPr/>
        <a:lstStyle/>
        <a:p>
          <a:endParaRPr lang="en-US"/>
        </a:p>
      </dgm:t>
    </dgm:pt>
    <dgm:pt modelId="{6FA46752-0A97-4738-8B16-58A7DD2A9297}">
      <dgm:prSet custT="1"/>
      <dgm:spPr/>
      <dgm:t>
        <a:bodyPr/>
        <a:lstStyle/>
        <a:p>
          <a:pPr algn="just"/>
          <a:r>
            <a:rPr lang="en-NZ" sz="1400" dirty="0"/>
            <a:t>The Crown has intruded in harmful ways into areas the Treaty guaranteed to Māori. “…Māori must be given the right to chart their own path towards realisation in contemporary times of the Treaty promise of rangatiratanga over kainga”</a:t>
          </a:r>
        </a:p>
        <a:p>
          <a:pPr algn="just"/>
          <a:r>
            <a:rPr lang="en-NZ" sz="1400" dirty="0"/>
            <a:t>(Waitangi Tribunal – He Pāharakeke, He Rito Whakakīkinga Whāruarua Oranga Tamariki Inquiry 2021, p183, 184)</a:t>
          </a:r>
          <a:endParaRPr lang="en-US" sz="1400" dirty="0"/>
        </a:p>
      </dgm:t>
    </dgm:pt>
    <dgm:pt modelId="{966D3F1B-0892-430C-A422-955D3C4CFEE1}" type="parTrans" cxnId="{5B662E29-3101-4392-BC76-16684EF9A589}">
      <dgm:prSet/>
      <dgm:spPr/>
      <dgm:t>
        <a:bodyPr/>
        <a:lstStyle/>
        <a:p>
          <a:endParaRPr lang="en-US"/>
        </a:p>
      </dgm:t>
    </dgm:pt>
    <dgm:pt modelId="{07EA0CFA-EEF8-4714-8DEA-D121CDF83E7E}" type="sibTrans" cxnId="{5B662E29-3101-4392-BC76-16684EF9A589}">
      <dgm:prSet/>
      <dgm:spPr/>
      <dgm:t>
        <a:bodyPr/>
        <a:lstStyle/>
        <a:p>
          <a:endParaRPr lang="en-US"/>
        </a:p>
      </dgm:t>
    </dgm:pt>
    <dgm:pt modelId="{A7E90D1F-F97F-47E3-BD89-9F5CC8EC8F16}" type="pres">
      <dgm:prSet presAssocID="{0052DB0E-3199-4B61-82F1-D1F694DC0421}" presName="hierChild1" presStyleCnt="0">
        <dgm:presLayoutVars>
          <dgm:chPref val="1"/>
          <dgm:dir/>
          <dgm:animOne val="branch"/>
          <dgm:animLvl val="lvl"/>
          <dgm:resizeHandles/>
        </dgm:presLayoutVars>
      </dgm:prSet>
      <dgm:spPr/>
    </dgm:pt>
    <dgm:pt modelId="{D3735537-C2FF-484E-9BCF-8A7913FF638D}" type="pres">
      <dgm:prSet presAssocID="{A31576AA-2DC1-471B-A448-05CB492E551C}" presName="hierRoot1" presStyleCnt="0"/>
      <dgm:spPr/>
    </dgm:pt>
    <dgm:pt modelId="{12AD046F-6AD9-47F2-9358-A0098CEE0265}" type="pres">
      <dgm:prSet presAssocID="{A31576AA-2DC1-471B-A448-05CB492E551C}" presName="composite" presStyleCnt="0"/>
      <dgm:spPr/>
    </dgm:pt>
    <dgm:pt modelId="{69A57498-21A2-4871-A08D-681C965B069E}" type="pres">
      <dgm:prSet presAssocID="{A31576AA-2DC1-471B-A448-05CB492E551C}" presName="background" presStyleLbl="node0" presStyleIdx="0" presStyleCnt="3"/>
      <dgm:spPr/>
    </dgm:pt>
    <dgm:pt modelId="{97678B8C-EBEA-422D-8B59-29EDA3F1D424}" type="pres">
      <dgm:prSet presAssocID="{A31576AA-2DC1-471B-A448-05CB492E551C}" presName="text" presStyleLbl="fgAcc0" presStyleIdx="0" presStyleCnt="3" custScaleX="101032" custScaleY="109537">
        <dgm:presLayoutVars>
          <dgm:chPref val="3"/>
        </dgm:presLayoutVars>
      </dgm:prSet>
      <dgm:spPr/>
    </dgm:pt>
    <dgm:pt modelId="{18F86AA2-90FB-46AB-ACD5-3B4620090A6D}" type="pres">
      <dgm:prSet presAssocID="{A31576AA-2DC1-471B-A448-05CB492E551C}" presName="hierChild2" presStyleCnt="0"/>
      <dgm:spPr/>
    </dgm:pt>
    <dgm:pt modelId="{9A593B96-FBFE-470D-8A4D-F28C67604978}" type="pres">
      <dgm:prSet presAssocID="{2AAB530B-6ADE-4D92-816E-24B43A2A339F}" presName="hierRoot1" presStyleCnt="0"/>
      <dgm:spPr/>
    </dgm:pt>
    <dgm:pt modelId="{6F6EBD6D-CE92-4C1F-88CA-0F47BA296FA9}" type="pres">
      <dgm:prSet presAssocID="{2AAB530B-6ADE-4D92-816E-24B43A2A339F}" presName="composite" presStyleCnt="0"/>
      <dgm:spPr/>
    </dgm:pt>
    <dgm:pt modelId="{7CCA5447-D258-4236-9AAF-FBE9135D0758}" type="pres">
      <dgm:prSet presAssocID="{2AAB530B-6ADE-4D92-816E-24B43A2A339F}" presName="background" presStyleLbl="node0" presStyleIdx="1" presStyleCnt="3"/>
      <dgm:spPr/>
    </dgm:pt>
    <dgm:pt modelId="{157DBC1D-0202-4D40-AA98-8D55E7E5D25D}" type="pres">
      <dgm:prSet presAssocID="{2AAB530B-6ADE-4D92-816E-24B43A2A339F}" presName="text" presStyleLbl="fgAcc0" presStyleIdx="1" presStyleCnt="3" custScaleX="102876" custScaleY="113669">
        <dgm:presLayoutVars>
          <dgm:chPref val="3"/>
        </dgm:presLayoutVars>
      </dgm:prSet>
      <dgm:spPr/>
    </dgm:pt>
    <dgm:pt modelId="{E91B3155-CC4F-4920-BF33-E2B662A06234}" type="pres">
      <dgm:prSet presAssocID="{2AAB530B-6ADE-4D92-816E-24B43A2A339F}" presName="hierChild2" presStyleCnt="0"/>
      <dgm:spPr/>
    </dgm:pt>
    <dgm:pt modelId="{73DD7457-479F-43EE-A468-CDF9D43F6C21}" type="pres">
      <dgm:prSet presAssocID="{6FA46752-0A97-4738-8B16-58A7DD2A9297}" presName="hierRoot1" presStyleCnt="0"/>
      <dgm:spPr/>
    </dgm:pt>
    <dgm:pt modelId="{89CC49D1-CA46-4449-9372-EBBE3EF4BC1C}" type="pres">
      <dgm:prSet presAssocID="{6FA46752-0A97-4738-8B16-58A7DD2A9297}" presName="composite" presStyleCnt="0"/>
      <dgm:spPr/>
    </dgm:pt>
    <dgm:pt modelId="{82B9F689-6C68-463E-B780-B29B9691CB77}" type="pres">
      <dgm:prSet presAssocID="{6FA46752-0A97-4738-8B16-58A7DD2A9297}" presName="background" presStyleLbl="node0" presStyleIdx="2" presStyleCnt="3"/>
      <dgm:spPr/>
    </dgm:pt>
    <dgm:pt modelId="{E8F6B6B1-A1F9-4C19-A0E1-5CB2096BD2AD}" type="pres">
      <dgm:prSet presAssocID="{6FA46752-0A97-4738-8B16-58A7DD2A9297}" presName="text" presStyleLbl="fgAcc0" presStyleIdx="2" presStyleCnt="3" custScaleX="101634" custScaleY="126145">
        <dgm:presLayoutVars>
          <dgm:chPref val="3"/>
        </dgm:presLayoutVars>
      </dgm:prSet>
      <dgm:spPr/>
    </dgm:pt>
    <dgm:pt modelId="{A85E9FD6-9652-41E2-A80A-E2E6973A30AE}" type="pres">
      <dgm:prSet presAssocID="{6FA46752-0A97-4738-8B16-58A7DD2A9297}" presName="hierChild2" presStyleCnt="0"/>
      <dgm:spPr/>
    </dgm:pt>
  </dgm:ptLst>
  <dgm:cxnLst>
    <dgm:cxn modelId="{5B662E29-3101-4392-BC76-16684EF9A589}" srcId="{0052DB0E-3199-4B61-82F1-D1F694DC0421}" destId="{6FA46752-0A97-4738-8B16-58A7DD2A9297}" srcOrd="2" destOrd="0" parTransId="{966D3F1B-0892-430C-A422-955D3C4CFEE1}" sibTransId="{07EA0CFA-EEF8-4714-8DEA-D121CDF83E7E}"/>
    <dgm:cxn modelId="{889F6B35-D9D5-4DB4-8185-EDF431E73439}" type="presOf" srcId="{0052DB0E-3199-4B61-82F1-D1F694DC0421}" destId="{A7E90D1F-F97F-47E3-BD89-9F5CC8EC8F16}" srcOrd="0" destOrd="0" presId="urn:microsoft.com/office/officeart/2005/8/layout/hierarchy1"/>
    <dgm:cxn modelId="{56D95A75-DDFA-4161-824A-63EEF49CF783}" srcId="{0052DB0E-3199-4B61-82F1-D1F694DC0421}" destId="{2AAB530B-6ADE-4D92-816E-24B43A2A339F}" srcOrd="1" destOrd="0" parTransId="{C23366FF-5B03-45ED-B9D0-A5F32B575BC5}" sibTransId="{37FACA6C-579B-4582-81C0-3B7D7A1B0746}"/>
    <dgm:cxn modelId="{47117C7E-2621-4FCD-85AB-D88852571B39}" srcId="{0052DB0E-3199-4B61-82F1-D1F694DC0421}" destId="{A31576AA-2DC1-471B-A448-05CB492E551C}" srcOrd="0" destOrd="0" parTransId="{DCBC9EA7-1CD1-431C-AD3A-1F55DDF5CD06}" sibTransId="{9B6A3F19-5E2E-4DB3-BBF0-90B605CA2ADF}"/>
    <dgm:cxn modelId="{AE758F8A-9EB9-4EAA-822A-471969D5F919}" type="presOf" srcId="{A31576AA-2DC1-471B-A448-05CB492E551C}" destId="{97678B8C-EBEA-422D-8B59-29EDA3F1D424}" srcOrd="0" destOrd="0" presId="urn:microsoft.com/office/officeart/2005/8/layout/hierarchy1"/>
    <dgm:cxn modelId="{B23758E6-8AAE-49B6-8034-A056997E4DE9}" type="presOf" srcId="{6FA46752-0A97-4738-8B16-58A7DD2A9297}" destId="{E8F6B6B1-A1F9-4C19-A0E1-5CB2096BD2AD}" srcOrd="0" destOrd="0" presId="urn:microsoft.com/office/officeart/2005/8/layout/hierarchy1"/>
    <dgm:cxn modelId="{E21901FA-C8D2-44D4-B2ED-D2BCA4CF8573}" type="presOf" srcId="{2AAB530B-6ADE-4D92-816E-24B43A2A339F}" destId="{157DBC1D-0202-4D40-AA98-8D55E7E5D25D}" srcOrd="0" destOrd="0" presId="urn:microsoft.com/office/officeart/2005/8/layout/hierarchy1"/>
    <dgm:cxn modelId="{B81745B3-3DC8-4A5B-848E-7E1F7C15C69F}" type="presParOf" srcId="{A7E90D1F-F97F-47E3-BD89-9F5CC8EC8F16}" destId="{D3735537-C2FF-484E-9BCF-8A7913FF638D}" srcOrd="0" destOrd="0" presId="urn:microsoft.com/office/officeart/2005/8/layout/hierarchy1"/>
    <dgm:cxn modelId="{DCC12B37-5632-4D3E-9881-ECA19B8135C7}" type="presParOf" srcId="{D3735537-C2FF-484E-9BCF-8A7913FF638D}" destId="{12AD046F-6AD9-47F2-9358-A0098CEE0265}" srcOrd="0" destOrd="0" presId="urn:microsoft.com/office/officeart/2005/8/layout/hierarchy1"/>
    <dgm:cxn modelId="{ED0B05A4-776D-4FC1-BD70-69F686F06434}" type="presParOf" srcId="{12AD046F-6AD9-47F2-9358-A0098CEE0265}" destId="{69A57498-21A2-4871-A08D-681C965B069E}" srcOrd="0" destOrd="0" presId="urn:microsoft.com/office/officeart/2005/8/layout/hierarchy1"/>
    <dgm:cxn modelId="{D58DC27A-EBC0-4801-A007-B8496E2F407D}" type="presParOf" srcId="{12AD046F-6AD9-47F2-9358-A0098CEE0265}" destId="{97678B8C-EBEA-422D-8B59-29EDA3F1D424}" srcOrd="1" destOrd="0" presId="urn:microsoft.com/office/officeart/2005/8/layout/hierarchy1"/>
    <dgm:cxn modelId="{8FEE51B2-0E20-4CEA-AEB0-B55F6786B814}" type="presParOf" srcId="{D3735537-C2FF-484E-9BCF-8A7913FF638D}" destId="{18F86AA2-90FB-46AB-ACD5-3B4620090A6D}" srcOrd="1" destOrd="0" presId="urn:microsoft.com/office/officeart/2005/8/layout/hierarchy1"/>
    <dgm:cxn modelId="{6A223185-6D23-49AC-88B3-14C03C0016F5}" type="presParOf" srcId="{A7E90D1F-F97F-47E3-BD89-9F5CC8EC8F16}" destId="{9A593B96-FBFE-470D-8A4D-F28C67604978}" srcOrd="1" destOrd="0" presId="urn:microsoft.com/office/officeart/2005/8/layout/hierarchy1"/>
    <dgm:cxn modelId="{38419C35-454F-4A3C-95F7-B0E6636CB1DD}" type="presParOf" srcId="{9A593B96-FBFE-470D-8A4D-F28C67604978}" destId="{6F6EBD6D-CE92-4C1F-88CA-0F47BA296FA9}" srcOrd="0" destOrd="0" presId="urn:microsoft.com/office/officeart/2005/8/layout/hierarchy1"/>
    <dgm:cxn modelId="{D1DE4E63-D41A-4676-BD44-B8E4A2AE55D5}" type="presParOf" srcId="{6F6EBD6D-CE92-4C1F-88CA-0F47BA296FA9}" destId="{7CCA5447-D258-4236-9AAF-FBE9135D0758}" srcOrd="0" destOrd="0" presId="urn:microsoft.com/office/officeart/2005/8/layout/hierarchy1"/>
    <dgm:cxn modelId="{35696467-E77B-4F1B-AE0C-3739CDBD81F0}" type="presParOf" srcId="{6F6EBD6D-CE92-4C1F-88CA-0F47BA296FA9}" destId="{157DBC1D-0202-4D40-AA98-8D55E7E5D25D}" srcOrd="1" destOrd="0" presId="urn:microsoft.com/office/officeart/2005/8/layout/hierarchy1"/>
    <dgm:cxn modelId="{6E5578CD-D837-46D5-B3E7-83190CF5AD4E}" type="presParOf" srcId="{9A593B96-FBFE-470D-8A4D-F28C67604978}" destId="{E91B3155-CC4F-4920-BF33-E2B662A06234}" srcOrd="1" destOrd="0" presId="urn:microsoft.com/office/officeart/2005/8/layout/hierarchy1"/>
    <dgm:cxn modelId="{FA55322D-A892-4B5D-BF3D-1665FA9F4A35}" type="presParOf" srcId="{A7E90D1F-F97F-47E3-BD89-9F5CC8EC8F16}" destId="{73DD7457-479F-43EE-A468-CDF9D43F6C21}" srcOrd="2" destOrd="0" presId="urn:microsoft.com/office/officeart/2005/8/layout/hierarchy1"/>
    <dgm:cxn modelId="{9B5DDA11-3A1F-4C98-A6AB-46FCB1EB3F83}" type="presParOf" srcId="{73DD7457-479F-43EE-A468-CDF9D43F6C21}" destId="{89CC49D1-CA46-4449-9372-EBBE3EF4BC1C}" srcOrd="0" destOrd="0" presId="urn:microsoft.com/office/officeart/2005/8/layout/hierarchy1"/>
    <dgm:cxn modelId="{79E0919E-6D95-452F-859C-1F525D82B8D2}" type="presParOf" srcId="{89CC49D1-CA46-4449-9372-EBBE3EF4BC1C}" destId="{82B9F689-6C68-463E-B780-B29B9691CB77}" srcOrd="0" destOrd="0" presId="urn:microsoft.com/office/officeart/2005/8/layout/hierarchy1"/>
    <dgm:cxn modelId="{B6562CCB-192A-4E80-BE0A-AE50B0477B4E}" type="presParOf" srcId="{89CC49D1-CA46-4449-9372-EBBE3EF4BC1C}" destId="{E8F6B6B1-A1F9-4C19-A0E1-5CB2096BD2AD}" srcOrd="1" destOrd="0" presId="urn:microsoft.com/office/officeart/2005/8/layout/hierarchy1"/>
    <dgm:cxn modelId="{E46D4872-64F7-4A62-9C9D-6EC15E433B92}" type="presParOf" srcId="{73DD7457-479F-43EE-A468-CDF9D43F6C21}" destId="{A85E9FD6-9652-41E2-A80A-E2E6973A30AE}"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59AA66-15EE-4715-A313-1C6AC0A15669}">
      <dsp:nvSpPr>
        <dsp:cNvPr id="0" name=""/>
        <dsp:cNvSpPr/>
      </dsp:nvSpPr>
      <dsp:spPr>
        <a:xfrm>
          <a:off x="0" y="0"/>
          <a:ext cx="7482964" cy="1311906"/>
        </a:xfrm>
        <a:prstGeom prst="roundRect">
          <a:avLst>
            <a:gd name="adj" fmla="val 10000"/>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NZ" sz="2000" kern="1200" dirty="0"/>
            <a:t>How tikanga as the first law of NZ affects the express incorporation of Treaty and Māori concepts in the Resource Management Act 1991, particularly the Part 2 provisions.</a:t>
          </a:r>
          <a:endParaRPr lang="en-US" sz="2000" kern="1200" dirty="0"/>
        </a:p>
      </dsp:txBody>
      <dsp:txXfrm>
        <a:off x="38424" y="38424"/>
        <a:ext cx="6067315" cy="1235058"/>
      </dsp:txXfrm>
    </dsp:sp>
    <dsp:sp modelId="{BFE19C81-58ED-4C2B-A977-7E0AC75D7674}">
      <dsp:nvSpPr>
        <dsp:cNvPr id="0" name=""/>
        <dsp:cNvSpPr/>
      </dsp:nvSpPr>
      <dsp:spPr>
        <a:xfrm>
          <a:off x="660261" y="1530558"/>
          <a:ext cx="7482964" cy="1311906"/>
        </a:xfrm>
        <a:prstGeom prst="roundRect">
          <a:avLst>
            <a:gd name="adj" fmla="val 10000"/>
          </a:avLst>
        </a:prstGeom>
        <a:solidFill>
          <a:schemeClr val="accent2">
            <a:lumMod val="75000"/>
          </a:schemeClr>
        </a:soli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NZ" sz="2000" kern="1200" dirty="0"/>
            <a:t>The extent of the Environment Court’s jurisdiction with regard to “relational” or mana whenua issues (s 6(e)). </a:t>
          </a:r>
          <a:endParaRPr lang="en-US" sz="2000" kern="1200" dirty="0"/>
        </a:p>
      </dsp:txBody>
      <dsp:txXfrm>
        <a:off x="698685" y="1568982"/>
        <a:ext cx="5893115" cy="1235058"/>
      </dsp:txXfrm>
    </dsp:sp>
    <dsp:sp modelId="{22EF6805-9E22-4130-84C3-B7A9847C7619}">
      <dsp:nvSpPr>
        <dsp:cNvPr id="0" name=""/>
        <dsp:cNvSpPr/>
      </dsp:nvSpPr>
      <dsp:spPr>
        <a:xfrm>
          <a:off x="1320523" y="3061116"/>
          <a:ext cx="7482964" cy="1311906"/>
        </a:xfrm>
        <a:prstGeom prst="roundRect">
          <a:avLst>
            <a:gd name="adj" fmla="val 10000"/>
          </a:avLst>
        </a:prstGeom>
        <a:solidFill>
          <a:schemeClr val="accent2">
            <a:lumMod val="50000"/>
          </a:schemeClr>
        </a:soli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NZ" sz="2000" kern="1200" dirty="0"/>
            <a:t>Suggestions that may assist counsel to advocate well in relation to tikanga issues in the Environment Court.</a:t>
          </a:r>
          <a:endParaRPr lang="en-US" sz="2000" kern="1200" dirty="0"/>
        </a:p>
      </dsp:txBody>
      <dsp:txXfrm>
        <a:off x="1358947" y="3099540"/>
        <a:ext cx="5893115" cy="1235058"/>
      </dsp:txXfrm>
    </dsp:sp>
    <dsp:sp modelId="{98E60B14-5245-4011-B412-E30058938CDE}">
      <dsp:nvSpPr>
        <dsp:cNvPr id="0" name=""/>
        <dsp:cNvSpPr/>
      </dsp:nvSpPr>
      <dsp:spPr>
        <a:xfrm>
          <a:off x="6630225" y="994862"/>
          <a:ext cx="852739" cy="852739"/>
        </a:xfrm>
        <a:prstGeom prst="downArrow">
          <a:avLst>
            <a:gd name="adj1" fmla="val 55000"/>
            <a:gd name="adj2" fmla="val 45000"/>
          </a:avLst>
        </a:prstGeom>
        <a:solidFill>
          <a:schemeClr val="accent2">
            <a:tint val="40000"/>
            <a:alpha val="90000"/>
            <a:hueOff val="0"/>
            <a:satOff val="0"/>
            <a:lumOff val="0"/>
            <a:alphaOff val="0"/>
          </a:schemeClr>
        </a:solidFill>
        <a:ln w="12700"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dirty="0"/>
        </a:p>
      </dsp:txBody>
      <dsp:txXfrm>
        <a:off x="6822091" y="994862"/>
        <a:ext cx="469007" cy="641686"/>
      </dsp:txXfrm>
    </dsp:sp>
    <dsp:sp modelId="{A67A8F3A-FCD8-4B49-9A67-3DD90BED00C9}">
      <dsp:nvSpPr>
        <dsp:cNvPr id="0" name=""/>
        <dsp:cNvSpPr/>
      </dsp:nvSpPr>
      <dsp:spPr>
        <a:xfrm>
          <a:off x="7290486" y="2516674"/>
          <a:ext cx="852739" cy="852739"/>
        </a:xfrm>
        <a:prstGeom prst="downArrow">
          <a:avLst>
            <a:gd name="adj1" fmla="val 55000"/>
            <a:gd name="adj2" fmla="val 45000"/>
          </a:avLst>
        </a:prstGeom>
        <a:solidFill>
          <a:schemeClr val="accent2">
            <a:tint val="40000"/>
            <a:alpha val="90000"/>
            <a:hueOff val="-4091839"/>
            <a:satOff val="45107"/>
            <a:lumOff val="4296"/>
            <a:alphaOff val="0"/>
          </a:schemeClr>
        </a:solidFill>
        <a:ln w="12700" cap="rnd" cmpd="sng" algn="ctr">
          <a:solidFill>
            <a:schemeClr val="accent2">
              <a:tint val="40000"/>
              <a:alpha val="90000"/>
              <a:hueOff val="-4091839"/>
              <a:satOff val="45107"/>
              <a:lumOff val="429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dirty="0"/>
        </a:p>
      </dsp:txBody>
      <dsp:txXfrm>
        <a:off x="7482352" y="2516674"/>
        <a:ext cx="469007" cy="64168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F8478F-CD7B-41EC-8CEF-9D0A768E1B24}">
      <dsp:nvSpPr>
        <dsp:cNvPr id="0" name=""/>
        <dsp:cNvSpPr/>
      </dsp:nvSpPr>
      <dsp:spPr>
        <a:xfrm>
          <a:off x="1582113" y="802"/>
          <a:ext cx="5460318" cy="3467302"/>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68746D4-A30F-4806-84C7-21E94D9249D9}">
      <dsp:nvSpPr>
        <dsp:cNvPr id="0" name=""/>
        <dsp:cNvSpPr/>
      </dsp:nvSpPr>
      <dsp:spPr>
        <a:xfrm>
          <a:off x="2188815" y="577169"/>
          <a:ext cx="5460318" cy="3467302"/>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n-NZ" sz="1800" kern="1200" dirty="0"/>
            <a:t>“…when addressing the s 6(e) RMA requirement to recognise and provide for the relationship of Māori and their culture and traditions with their ancestral lands, water, sites, </a:t>
          </a:r>
          <a:r>
            <a:rPr lang="en-NZ" sz="1800" kern="1200" dirty="0" err="1"/>
            <a:t>waahi</a:t>
          </a:r>
          <a:r>
            <a:rPr lang="en-NZ" sz="1800" kern="1200" dirty="0"/>
            <a:t> tapu and other taonga, a consent authority, including the Environment Court, does have jurisdiction to determine the relative strengths of the hapū/iwi relationships in an area affected by a proposal, where relevant to claimed cultural effects of the application and wording of the resource consent conditions.” (Whata J, </a:t>
          </a:r>
          <a:r>
            <a:rPr lang="en-NZ" sz="1800" i="1" kern="1200" dirty="0"/>
            <a:t>Ngāti Maru trust v Ngāti Whātua Ōrākei</a:t>
          </a:r>
          <a:r>
            <a:rPr lang="en-NZ" sz="1800" kern="1200" dirty="0"/>
            <a:t>).</a:t>
          </a:r>
          <a:endParaRPr lang="en-US" sz="1800" kern="1200" dirty="0"/>
        </a:p>
      </dsp:txBody>
      <dsp:txXfrm>
        <a:off x="2290369" y="678723"/>
        <a:ext cx="5257210" cy="326419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E2CCB0-8437-4F5E-B55C-B98577CE1B90}">
      <dsp:nvSpPr>
        <dsp:cNvPr id="0" name=""/>
        <dsp:cNvSpPr/>
      </dsp:nvSpPr>
      <dsp:spPr>
        <a:xfrm>
          <a:off x="0" y="0"/>
          <a:ext cx="9618133" cy="4093482"/>
        </a:xfrm>
        <a:prstGeom prst="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just" defTabSz="1111250">
            <a:lnSpc>
              <a:spcPct val="90000"/>
            </a:lnSpc>
            <a:spcBef>
              <a:spcPct val="0"/>
            </a:spcBef>
            <a:spcAft>
              <a:spcPct val="35000"/>
            </a:spcAft>
            <a:buNone/>
          </a:pPr>
          <a:r>
            <a:rPr lang="en-NZ" sz="2500" kern="1200" noProof="0" dirty="0"/>
            <a:t>The case concerned a planned upgrade of the Mt Messenger section of a state highway east of New Plymouth. Required for the project was over 20 hectares of land returned to Ngāti Tama as part of its 2003 Treaty of </a:t>
          </a:r>
          <a:r>
            <a:rPr lang="mi-NZ" sz="2500" kern="1200" dirty="0"/>
            <a:t>Waitangi Settlement. </a:t>
          </a:r>
        </a:p>
        <a:p>
          <a:pPr marL="0" lvl="0" indent="0" algn="ctr" defTabSz="1111250">
            <a:lnSpc>
              <a:spcPct val="90000"/>
            </a:lnSpc>
            <a:spcBef>
              <a:spcPct val="0"/>
            </a:spcBef>
            <a:spcAft>
              <a:spcPct val="35000"/>
            </a:spcAft>
            <a:buNone/>
          </a:pPr>
          <a:r>
            <a:rPr lang="mi-NZ" sz="2500" kern="1200" dirty="0" err="1"/>
            <a:t>Some</a:t>
          </a:r>
          <a:r>
            <a:rPr lang="mi-NZ" sz="2500" kern="1200" dirty="0"/>
            <a:t> </a:t>
          </a:r>
          <a:r>
            <a:rPr lang="mi-NZ" sz="2500" kern="1200" dirty="0" err="1"/>
            <a:t>features</a:t>
          </a:r>
          <a:r>
            <a:rPr lang="mi-NZ" sz="2500" kern="1200" dirty="0"/>
            <a:t> to </a:t>
          </a:r>
          <a:r>
            <a:rPr lang="mi-NZ" sz="2500" kern="1200" dirty="0" err="1"/>
            <a:t>note</a:t>
          </a:r>
          <a:r>
            <a:rPr lang="mi-NZ" sz="2500" kern="1200" dirty="0"/>
            <a:t>:</a:t>
          </a:r>
          <a:r>
            <a:rPr lang="en-NZ" sz="2500" kern="1200" dirty="0"/>
            <a:t> </a:t>
          </a:r>
          <a:endParaRPr lang="en-US" sz="2500" kern="1200" dirty="0"/>
        </a:p>
      </dsp:txBody>
      <dsp:txXfrm>
        <a:off x="0" y="0"/>
        <a:ext cx="9618133" cy="2210480"/>
      </dsp:txXfrm>
    </dsp:sp>
    <dsp:sp modelId="{4C7E8009-B0E6-46AD-A5FF-862DD54B1378}">
      <dsp:nvSpPr>
        <dsp:cNvPr id="0" name=""/>
        <dsp:cNvSpPr/>
      </dsp:nvSpPr>
      <dsp:spPr>
        <a:xfrm>
          <a:off x="4696" y="2128610"/>
          <a:ext cx="1601456" cy="1883001"/>
        </a:xfrm>
        <a:prstGeom prst="rect">
          <a:avLst/>
        </a:prstGeom>
        <a:solidFill>
          <a:schemeClr val="accent2">
            <a:tint val="40000"/>
            <a:alpha val="90000"/>
            <a:hueOff val="0"/>
            <a:satOff val="0"/>
            <a:lumOff val="0"/>
            <a:alphaOff val="0"/>
          </a:schemeClr>
        </a:solidFill>
        <a:ln w="12700"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en-NZ" sz="1300" kern="1200" dirty="0"/>
            <a:t>A public authority with compulsory acquisition powers wishes to acquire land returned to Māori under a Treaty settlement</a:t>
          </a:r>
          <a:endParaRPr lang="en-US" sz="1300" kern="1200" dirty="0"/>
        </a:p>
      </dsp:txBody>
      <dsp:txXfrm>
        <a:off x="4696" y="2128610"/>
        <a:ext cx="1601456" cy="1883001"/>
      </dsp:txXfrm>
    </dsp:sp>
    <dsp:sp modelId="{303B4661-50F4-4608-9274-EC1AEF9CA51B}">
      <dsp:nvSpPr>
        <dsp:cNvPr id="0" name=""/>
        <dsp:cNvSpPr/>
      </dsp:nvSpPr>
      <dsp:spPr>
        <a:xfrm>
          <a:off x="1606153" y="2128610"/>
          <a:ext cx="1601456" cy="1883001"/>
        </a:xfrm>
        <a:prstGeom prst="rect">
          <a:avLst/>
        </a:prstGeom>
        <a:solidFill>
          <a:schemeClr val="accent3">
            <a:tint val="40000"/>
            <a:alpha val="90000"/>
            <a:hueOff val="0"/>
            <a:satOff val="0"/>
            <a:lumOff val="0"/>
            <a:alphaOff val="0"/>
          </a:schemeClr>
        </a:solidFill>
        <a:ln w="12700" cap="rnd"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en-NZ" sz="1300" kern="1200" dirty="0"/>
            <a:t>Non-Māori assert tangata whenua status</a:t>
          </a:r>
          <a:endParaRPr lang="en-US" sz="1300" kern="1200" dirty="0"/>
        </a:p>
      </dsp:txBody>
      <dsp:txXfrm>
        <a:off x="1606153" y="2128610"/>
        <a:ext cx="1601456" cy="1883001"/>
      </dsp:txXfrm>
    </dsp:sp>
    <dsp:sp modelId="{C589A862-BB85-4981-8CB4-BDBC6B38C7E4}">
      <dsp:nvSpPr>
        <dsp:cNvPr id="0" name=""/>
        <dsp:cNvSpPr/>
      </dsp:nvSpPr>
      <dsp:spPr>
        <a:xfrm>
          <a:off x="3207609" y="2128610"/>
          <a:ext cx="1601456" cy="1883001"/>
        </a:xfrm>
        <a:prstGeom prst="rect">
          <a:avLst/>
        </a:prstGeom>
        <a:solidFill>
          <a:schemeClr val="accent4">
            <a:tint val="40000"/>
            <a:alpha val="90000"/>
            <a:hueOff val="0"/>
            <a:satOff val="0"/>
            <a:lumOff val="0"/>
            <a:alphaOff val="0"/>
          </a:schemeClr>
        </a:solidFill>
        <a:ln w="12700" cap="rnd" cmpd="sng" algn="ctr">
          <a:solidFill>
            <a:schemeClr val="accent4">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en-NZ" sz="1300" kern="1200" dirty="0"/>
            <a:t>Māori with whakapapa to a different area assert tangata whenua status</a:t>
          </a:r>
          <a:endParaRPr lang="en-US" sz="1300" kern="1200" dirty="0"/>
        </a:p>
      </dsp:txBody>
      <dsp:txXfrm>
        <a:off x="3207609" y="2128610"/>
        <a:ext cx="1601456" cy="1883001"/>
      </dsp:txXfrm>
    </dsp:sp>
    <dsp:sp modelId="{96142635-AC62-459C-A6CD-50C0DF470A26}">
      <dsp:nvSpPr>
        <dsp:cNvPr id="0" name=""/>
        <dsp:cNvSpPr/>
      </dsp:nvSpPr>
      <dsp:spPr>
        <a:xfrm>
          <a:off x="4809066" y="2128610"/>
          <a:ext cx="1601456" cy="1883001"/>
        </a:xfrm>
        <a:prstGeom prst="rect">
          <a:avLst/>
        </a:prstGeom>
        <a:solidFill>
          <a:schemeClr val="accent5">
            <a:tint val="40000"/>
            <a:alpha val="90000"/>
            <a:hueOff val="0"/>
            <a:satOff val="0"/>
            <a:lumOff val="0"/>
            <a:alphaOff val="0"/>
          </a:schemeClr>
        </a:solidFill>
        <a:ln w="12700" cap="rnd"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en-NZ" sz="1300" kern="1200" dirty="0"/>
            <a:t>Internal conflict within an iwi/hapu</a:t>
          </a:r>
          <a:endParaRPr lang="en-US" sz="1300" kern="1200" dirty="0"/>
        </a:p>
      </dsp:txBody>
      <dsp:txXfrm>
        <a:off x="4809066" y="2128610"/>
        <a:ext cx="1601456" cy="1883001"/>
      </dsp:txXfrm>
    </dsp:sp>
    <dsp:sp modelId="{5EAC3C09-6993-4447-9ABA-5E7AC712AB22}">
      <dsp:nvSpPr>
        <dsp:cNvPr id="0" name=""/>
        <dsp:cNvSpPr/>
      </dsp:nvSpPr>
      <dsp:spPr>
        <a:xfrm>
          <a:off x="6410523" y="2128610"/>
          <a:ext cx="1601456" cy="1883001"/>
        </a:xfrm>
        <a:prstGeom prst="rect">
          <a:avLst/>
        </a:prstGeom>
        <a:solidFill>
          <a:schemeClr val="accent6">
            <a:tint val="40000"/>
            <a:alpha val="90000"/>
            <a:hueOff val="0"/>
            <a:satOff val="0"/>
            <a:lumOff val="0"/>
            <a:alphaOff val="0"/>
          </a:schemeClr>
        </a:solidFill>
        <a:ln w="12700" cap="rnd" cmpd="sng" algn="ctr">
          <a:solidFill>
            <a:schemeClr val="accent6">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en-NZ" sz="1300" kern="1200" dirty="0"/>
            <a:t>Evidence including expert evidence</a:t>
          </a:r>
          <a:endParaRPr lang="en-US" sz="1300" kern="1200" dirty="0"/>
        </a:p>
      </dsp:txBody>
      <dsp:txXfrm>
        <a:off x="6410523" y="2128610"/>
        <a:ext cx="1601456" cy="1883001"/>
      </dsp:txXfrm>
    </dsp:sp>
    <dsp:sp modelId="{A23C8DD5-038F-4F3F-85E3-36FEE219E690}">
      <dsp:nvSpPr>
        <dsp:cNvPr id="0" name=""/>
        <dsp:cNvSpPr/>
      </dsp:nvSpPr>
      <dsp:spPr>
        <a:xfrm>
          <a:off x="8011979" y="2128610"/>
          <a:ext cx="1601456" cy="1883001"/>
        </a:xfrm>
        <a:prstGeom prst="rect">
          <a:avLst/>
        </a:prstGeom>
        <a:solidFill>
          <a:schemeClr val="accent2">
            <a:tint val="40000"/>
            <a:alpha val="90000"/>
            <a:hueOff val="0"/>
            <a:satOff val="0"/>
            <a:lumOff val="0"/>
            <a:alphaOff val="0"/>
          </a:schemeClr>
        </a:solidFill>
        <a:ln w="12700"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en-NZ" sz="1300" kern="1200" dirty="0"/>
            <a:t>Role of counsel</a:t>
          </a:r>
          <a:endParaRPr lang="en-US" sz="1300" kern="1200" dirty="0"/>
        </a:p>
      </dsp:txBody>
      <dsp:txXfrm>
        <a:off x="8011979" y="2128610"/>
        <a:ext cx="1601456" cy="188300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9F2383-D39E-462E-B3DC-A749A0717445}">
      <dsp:nvSpPr>
        <dsp:cNvPr id="0" name=""/>
        <dsp:cNvSpPr/>
      </dsp:nvSpPr>
      <dsp:spPr>
        <a:xfrm>
          <a:off x="0" y="0"/>
          <a:ext cx="8596312" cy="3881437"/>
        </a:xfrm>
        <a:prstGeom prst="rect">
          <a:avLst/>
        </a:prstGeom>
        <a:solidFill>
          <a:schemeClr val="accent4"/>
        </a:soli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70256" tIns="270256" rIns="270256" bIns="270256" numCol="1" spcCol="1270" anchor="ctr" anchorCtr="0">
          <a:noAutofit/>
        </a:bodyPr>
        <a:lstStyle/>
        <a:p>
          <a:pPr marL="0" lvl="0" indent="0" algn="ctr" defTabSz="1689100">
            <a:lnSpc>
              <a:spcPct val="90000"/>
            </a:lnSpc>
            <a:spcBef>
              <a:spcPct val="0"/>
            </a:spcBef>
            <a:spcAft>
              <a:spcPct val="35000"/>
            </a:spcAft>
            <a:buNone/>
          </a:pPr>
          <a:r>
            <a:rPr lang="mi-NZ" sz="3800" kern="1200" dirty="0" err="1"/>
            <a:t>The</a:t>
          </a:r>
          <a:r>
            <a:rPr lang="mi-NZ" sz="3800" kern="1200" dirty="0"/>
            <a:t> </a:t>
          </a:r>
          <a:r>
            <a:rPr lang="mi-NZ" sz="3800" kern="1200" dirty="0" err="1"/>
            <a:t>Court</a:t>
          </a:r>
          <a:r>
            <a:rPr lang="mi-NZ" sz="3800" kern="1200" dirty="0"/>
            <a:t> </a:t>
          </a:r>
          <a:r>
            <a:rPr lang="en-NZ" sz="3800" kern="1200" noProof="0" dirty="0"/>
            <a:t>cited</a:t>
          </a:r>
          <a:r>
            <a:rPr lang="mi-NZ" sz="3800" kern="1200" dirty="0"/>
            <a:t> </a:t>
          </a:r>
          <a:r>
            <a:rPr lang="mi-NZ" sz="3800" kern="1200" dirty="0" err="1"/>
            <a:t>with</a:t>
          </a:r>
          <a:r>
            <a:rPr lang="mi-NZ" sz="3800" kern="1200" dirty="0"/>
            <a:t> </a:t>
          </a:r>
          <a:r>
            <a:rPr lang="en-NZ" sz="3800" kern="1200" noProof="0" dirty="0"/>
            <a:t>approval the</a:t>
          </a:r>
          <a:r>
            <a:rPr lang="mi-NZ" sz="3800" kern="1200" dirty="0"/>
            <a:t> </a:t>
          </a:r>
          <a:r>
            <a:rPr lang="en-NZ" sz="3800" kern="1200" noProof="0" dirty="0"/>
            <a:t>following</a:t>
          </a:r>
          <a:r>
            <a:rPr lang="mi-NZ" sz="3800" kern="1200" dirty="0"/>
            <a:t> </a:t>
          </a:r>
          <a:r>
            <a:rPr lang="en-NZ" sz="3800" kern="1200" noProof="0" dirty="0"/>
            <a:t>submission</a:t>
          </a:r>
          <a:r>
            <a:rPr lang="mi-NZ" sz="3800" kern="1200" dirty="0"/>
            <a:t> </a:t>
          </a:r>
          <a:r>
            <a:rPr lang="mi-NZ" sz="3800" kern="1200" dirty="0" err="1"/>
            <a:t>of</a:t>
          </a:r>
          <a:r>
            <a:rPr lang="mi-NZ" sz="3800" kern="1200" dirty="0"/>
            <a:t> </a:t>
          </a:r>
          <a:r>
            <a:rPr lang="en-NZ" sz="3800" kern="1200" noProof="0" dirty="0"/>
            <a:t>counsel</a:t>
          </a:r>
          <a:r>
            <a:rPr lang="mi-NZ" sz="3800" kern="1200" dirty="0"/>
            <a:t> for Ngāti Tama:</a:t>
          </a:r>
          <a:endParaRPr lang="en-US" sz="3800" kern="1200" dirty="0"/>
        </a:p>
      </dsp:txBody>
      <dsp:txXfrm>
        <a:off x="0" y="0"/>
        <a:ext cx="8596312" cy="2095975"/>
      </dsp:txXfrm>
    </dsp:sp>
    <dsp:sp modelId="{99DB08B7-B4DA-4574-AC92-CDE9CA917A74}">
      <dsp:nvSpPr>
        <dsp:cNvPr id="0" name=""/>
        <dsp:cNvSpPr/>
      </dsp:nvSpPr>
      <dsp:spPr>
        <a:xfrm>
          <a:off x="0" y="2018347"/>
          <a:ext cx="8596312" cy="1785461"/>
        </a:xfrm>
        <a:prstGeom prst="rect">
          <a:avLst/>
        </a:prstGeom>
        <a:solidFill>
          <a:schemeClr val="accent2">
            <a:tint val="40000"/>
            <a:alpha val="90000"/>
            <a:hueOff val="0"/>
            <a:satOff val="0"/>
            <a:lumOff val="0"/>
            <a:alphaOff val="0"/>
          </a:schemeClr>
        </a:solidFill>
        <a:ln w="12700"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just" defTabSz="711200">
            <a:lnSpc>
              <a:spcPct val="90000"/>
            </a:lnSpc>
            <a:spcBef>
              <a:spcPct val="0"/>
            </a:spcBef>
            <a:spcAft>
              <a:spcPct val="35000"/>
            </a:spcAft>
            <a:buNone/>
          </a:pPr>
          <a:r>
            <a:rPr lang="en-NZ" sz="1600" kern="1200" dirty="0"/>
            <a:t>“Tangata whenua and mana whenua are accorded special recognition and rights under the RMA. As the Privy Council has noted, these rights are "strong directions to be borne in mind at every stage of the decision-making process". These rights are hard won and reflect the culmination of over 150 years of protest and advocacy on behalf of Māori. It is therefore extremely important that such rights are reserved for tangata whenua/mana whenua alone. Extending such rights to non tangata whenua/mana whenua interests, is inconsistent with the RMA, and diminishes both the value and meaning of such rights, and the mana of the iwi or hapū that holds mana whenua.”</a:t>
          </a:r>
          <a:endParaRPr lang="en-US" sz="1600" kern="1200" dirty="0"/>
        </a:p>
      </dsp:txBody>
      <dsp:txXfrm>
        <a:off x="0" y="2018347"/>
        <a:ext cx="8596312" cy="17854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3CCFCF-1520-4FF0-AA7A-C14521549E48}">
      <dsp:nvSpPr>
        <dsp:cNvPr id="0" name=""/>
        <dsp:cNvSpPr/>
      </dsp:nvSpPr>
      <dsp:spPr>
        <a:xfrm>
          <a:off x="144790" y="256770"/>
          <a:ext cx="6254454" cy="277992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just" defTabSz="1422400">
            <a:lnSpc>
              <a:spcPct val="90000"/>
            </a:lnSpc>
            <a:spcBef>
              <a:spcPct val="0"/>
            </a:spcBef>
            <a:spcAft>
              <a:spcPct val="35000"/>
            </a:spcAft>
            <a:buNone/>
          </a:pPr>
          <a:r>
            <a:rPr lang="en-NZ" sz="3200" i="1" kern="1200" dirty="0"/>
            <a:t>Lex Aotearoa</a:t>
          </a:r>
          <a:r>
            <a:rPr lang="en-NZ" sz="3200" kern="1200" dirty="0"/>
            <a:t>, Williams J describes the law in NZ as having been laid down in three layers and that we are now operating in the third layer</a:t>
          </a:r>
          <a:endParaRPr lang="en-US" sz="3200" kern="1200" dirty="0"/>
        </a:p>
      </dsp:txBody>
      <dsp:txXfrm>
        <a:off x="280495" y="392475"/>
        <a:ext cx="5983044" cy="2508510"/>
      </dsp:txXfrm>
    </dsp:sp>
    <dsp:sp modelId="{3FA21F5B-B5CE-4EF7-AB7B-669CD51C6248}">
      <dsp:nvSpPr>
        <dsp:cNvPr id="0" name=""/>
        <dsp:cNvSpPr/>
      </dsp:nvSpPr>
      <dsp:spPr>
        <a:xfrm>
          <a:off x="0" y="3117320"/>
          <a:ext cx="6532408" cy="14686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7404" tIns="40640" rIns="227584" bIns="40640" numCol="1" spcCol="1270" anchor="t" anchorCtr="0">
          <a:noAutofit/>
        </a:bodyPr>
        <a:lstStyle/>
        <a:p>
          <a:pPr marL="228600" lvl="1" indent="-228600" algn="just" defTabSz="1111250">
            <a:lnSpc>
              <a:spcPct val="90000"/>
            </a:lnSpc>
            <a:spcBef>
              <a:spcPct val="0"/>
            </a:spcBef>
            <a:spcAft>
              <a:spcPct val="20000"/>
            </a:spcAft>
            <a:buChar char="•"/>
          </a:pPr>
          <a:r>
            <a:rPr lang="en-NZ" sz="2500" kern="1200" dirty="0"/>
            <a:t>The first layer was a system of law that emerged from what Kupe, Toi and other voyagers brought here and has come to be known as tikanga Māori.</a:t>
          </a:r>
          <a:endParaRPr lang="en-US" sz="2500" kern="1200" dirty="0"/>
        </a:p>
      </dsp:txBody>
      <dsp:txXfrm>
        <a:off x="0" y="3117320"/>
        <a:ext cx="6532408" cy="14686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652591-761E-490D-948D-E016A3AAB50E}">
      <dsp:nvSpPr>
        <dsp:cNvPr id="0" name=""/>
        <dsp:cNvSpPr/>
      </dsp:nvSpPr>
      <dsp:spPr>
        <a:xfrm>
          <a:off x="0" y="66501"/>
          <a:ext cx="7110755" cy="2751840"/>
        </a:xfrm>
        <a:prstGeom prst="roundRect">
          <a:avLst/>
        </a:prstGeom>
        <a:solidFill>
          <a:schemeClr val="accent2">
            <a:lumMod val="75000"/>
          </a:schemeClr>
        </a:soli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just" defTabSz="1244600">
            <a:lnSpc>
              <a:spcPct val="90000"/>
            </a:lnSpc>
            <a:spcBef>
              <a:spcPct val="0"/>
            </a:spcBef>
            <a:spcAft>
              <a:spcPct val="35000"/>
            </a:spcAft>
            <a:buNone/>
          </a:pPr>
          <a:r>
            <a:rPr lang="en-US" sz="2800" kern="1200" dirty="0"/>
            <a:t>The second layer arrived with the British and collided with Māori customary law. Tikanga was explicitly rejected and viewed as “a temporary expedient in the wider project of extinction and cultural assimilation.”</a:t>
          </a:r>
        </a:p>
      </dsp:txBody>
      <dsp:txXfrm>
        <a:off x="134334" y="200835"/>
        <a:ext cx="6842087" cy="248317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F1B255-8EB1-4F66-BD3F-E536C0884E72}">
      <dsp:nvSpPr>
        <dsp:cNvPr id="0" name=""/>
        <dsp:cNvSpPr/>
      </dsp:nvSpPr>
      <dsp:spPr>
        <a:xfrm>
          <a:off x="0" y="67327"/>
          <a:ext cx="6656769" cy="2358719"/>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en-NZ" sz="2400" kern="1200" dirty="0"/>
            <a:t>The third layer begins in the 1970s with increasing political and legal recognition of custom law. The third law is predicted on perpetuating the first law. The recognition of customs (tikanga) in the modern era is different – and:</a:t>
          </a:r>
          <a:endParaRPr lang="en-US" sz="2400" kern="1200" dirty="0"/>
        </a:p>
      </dsp:txBody>
      <dsp:txXfrm>
        <a:off x="115143" y="182470"/>
        <a:ext cx="6426483" cy="2128433"/>
      </dsp:txXfrm>
    </dsp:sp>
    <dsp:sp modelId="{BA599388-1CA0-4B1E-9F74-BDFCDC5A59C2}">
      <dsp:nvSpPr>
        <dsp:cNvPr id="0" name=""/>
        <dsp:cNvSpPr/>
      </dsp:nvSpPr>
      <dsp:spPr>
        <a:xfrm>
          <a:off x="0" y="2495167"/>
          <a:ext cx="6656769" cy="2358719"/>
        </a:xfrm>
        <a:prstGeom prst="roundRect">
          <a:avLst/>
        </a:prstGeom>
        <a:solidFill>
          <a:schemeClr val="accent2">
            <a:lumMod val="75000"/>
          </a:schemeClr>
        </a:soli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en-NZ" sz="2400" kern="1200" dirty="0"/>
            <a:t>“It is intended to be permanent, and admittedly within the broad confines of the status quo, transformative.”</a:t>
          </a:r>
          <a:endParaRPr lang="en-US" sz="2400" kern="1200" dirty="0"/>
        </a:p>
      </dsp:txBody>
      <dsp:txXfrm>
        <a:off x="115143" y="2610310"/>
        <a:ext cx="6426483" cy="212843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90B74A-5A55-4C45-B623-48E782DECFE4}">
      <dsp:nvSpPr>
        <dsp:cNvPr id="0" name=""/>
        <dsp:cNvSpPr/>
      </dsp:nvSpPr>
      <dsp:spPr>
        <a:xfrm>
          <a:off x="0" y="4526"/>
          <a:ext cx="7490489" cy="1122625"/>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n-NZ" sz="1400" b="1" kern="1200" dirty="0"/>
            <a:t>Sir Hirini Moko Mead: </a:t>
          </a:r>
          <a:r>
            <a:rPr lang="en-NZ" sz="1400" kern="1200" dirty="0"/>
            <a:t>“Tikanga Māori focuses on the correct way of doing something.”</a:t>
          </a:r>
          <a:endParaRPr lang="en-US" sz="1400" kern="1200" dirty="0"/>
        </a:p>
      </dsp:txBody>
      <dsp:txXfrm>
        <a:off x="54802" y="59328"/>
        <a:ext cx="7380885" cy="1013021"/>
      </dsp:txXfrm>
    </dsp:sp>
    <dsp:sp modelId="{9C68A601-8B60-4C04-BE57-FD257EBFFF45}">
      <dsp:nvSpPr>
        <dsp:cNvPr id="0" name=""/>
        <dsp:cNvSpPr/>
      </dsp:nvSpPr>
      <dsp:spPr>
        <a:xfrm>
          <a:off x="0" y="1137719"/>
          <a:ext cx="7490489" cy="1122625"/>
        </a:xfrm>
        <a:prstGeom prst="roundRect">
          <a:avLst/>
        </a:prstGeom>
        <a:gradFill rotWithShape="0">
          <a:gsLst>
            <a:gs pos="0">
              <a:schemeClr val="accent2">
                <a:hueOff val="-741071"/>
                <a:satOff val="3550"/>
                <a:lumOff val="3284"/>
                <a:alphaOff val="0"/>
                <a:tint val="96000"/>
                <a:lumMod val="100000"/>
              </a:schemeClr>
            </a:gs>
            <a:gs pos="78000">
              <a:schemeClr val="accent2">
                <a:hueOff val="-741071"/>
                <a:satOff val="3550"/>
                <a:lumOff val="3284"/>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n-NZ" sz="1400" b="1" kern="1200" dirty="0"/>
            <a:t>Justice Joe Williams: </a:t>
          </a:r>
          <a:r>
            <a:rPr lang="en-NZ" sz="1400" kern="1200" dirty="0"/>
            <a:t>“... Tikanga Māori: ‘tika’ meaning correct, right or just; and the suffix ‘</a:t>
          </a:r>
          <a:r>
            <a:rPr lang="mi-NZ" sz="1400" kern="1200" dirty="0" err="1"/>
            <a:t>nga</a:t>
          </a:r>
          <a:r>
            <a:rPr lang="mi-NZ" sz="1400" kern="1200" dirty="0"/>
            <a:t>’ </a:t>
          </a:r>
          <a:r>
            <a:rPr lang="en-NZ" sz="1400" kern="1200" dirty="0"/>
            <a:t>transforms ‘tika’ into a noun, thus denoting the system by which correctness, rightness or justice is maintained. </a:t>
          </a:r>
          <a:r>
            <a:rPr lang="en-NZ" sz="1400" b="1" kern="1200" dirty="0"/>
            <a:t>And: </a:t>
          </a:r>
          <a:r>
            <a:rPr lang="en-NZ" sz="1400" kern="1200" dirty="0"/>
            <a:t>“tikanga and law are not co-extensive ideas. Tikanga includes customs or behaviours that might not be called law but rather culturally sponsored __”</a:t>
          </a:r>
          <a:endParaRPr lang="en-US" sz="1400" kern="1200" dirty="0"/>
        </a:p>
      </dsp:txBody>
      <dsp:txXfrm>
        <a:off x="54802" y="1192521"/>
        <a:ext cx="7380885" cy="1013021"/>
      </dsp:txXfrm>
    </dsp:sp>
    <dsp:sp modelId="{AFA4207D-BCC3-4813-829A-5043FFE71104}">
      <dsp:nvSpPr>
        <dsp:cNvPr id="0" name=""/>
        <dsp:cNvSpPr/>
      </dsp:nvSpPr>
      <dsp:spPr>
        <a:xfrm>
          <a:off x="0" y="2274197"/>
          <a:ext cx="7490489" cy="1122625"/>
        </a:xfrm>
        <a:prstGeom prst="roundRect">
          <a:avLst/>
        </a:prstGeom>
        <a:gradFill rotWithShape="0">
          <a:gsLst>
            <a:gs pos="0">
              <a:schemeClr val="accent2">
                <a:hueOff val="-1482143"/>
                <a:satOff val="7100"/>
                <a:lumOff val="6569"/>
                <a:alphaOff val="0"/>
                <a:tint val="96000"/>
                <a:lumMod val="100000"/>
              </a:schemeClr>
            </a:gs>
            <a:gs pos="78000">
              <a:schemeClr val="accent2">
                <a:hueOff val="-1482143"/>
                <a:satOff val="7100"/>
                <a:lumOff val="656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n-NZ" sz="1400" b="1" kern="1200" dirty="0"/>
            <a:t>Durie J: </a:t>
          </a:r>
          <a:r>
            <a:rPr lang="en-NZ" sz="1400" kern="1200" dirty="0"/>
            <a:t>“conceptual regulators.”</a:t>
          </a:r>
          <a:endParaRPr lang="en-US" sz="1400" kern="1200" dirty="0"/>
        </a:p>
      </dsp:txBody>
      <dsp:txXfrm>
        <a:off x="54802" y="2328999"/>
        <a:ext cx="7380885" cy="1013021"/>
      </dsp:txXfrm>
    </dsp:sp>
    <dsp:sp modelId="{4A70DB2F-E3ED-4699-BA39-EE24B2D23FC0}">
      <dsp:nvSpPr>
        <dsp:cNvPr id="0" name=""/>
        <dsp:cNvSpPr/>
      </dsp:nvSpPr>
      <dsp:spPr>
        <a:xfrm>
          <a:off x="0" y="3410674"/>
          <a:ext cx="7490489" cy="1122625"/>
        </a:xfrm>
        <a:prstGeom prst="roundRect">
          <a:avLst/>
        </a:prstGeom>
        <a:solidFill>
          <a:schemeClr val="accent2">
            <a:lumMod val="75000"/>
          </a:schemeClr>
        </a:soli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n-NZ" sz="1400" b="1" kern="1200" dirty="0"/>
            <a:t>Ani </a:t>
          </a:r>
          <a:r>
            <a:rPr lang="mi-NZ" sz="1400" b="1" kern="1200" dirty="0"/>
            <a:t>Mikaere: </a:t>
          </a:r>
          <a:r>
            <a:rPr lang="en-NZ" sz="1400" kern="1200" dirty="0"/>
            <a:t>“enabled change while maintaining cultural integrity.”</a:t>
          </a:r>
          <a:endParaRPr lang="en-US" sz="1400" kern="1200" dirty="0"/>
        </a:p>
      </dsp:txBody>
      <dsp:txXfrm>
        <a:off x="54802" y="3465476"/>
        <a:ext cx="7380885" cy="1013021"/>
      </dsp:txXfrm>
    </dsp:sp>
    <dsp:sp modelId="{28A6033F-332C-460E-A0B7-EBE7005B9597}">
      <dsp:nvSpPr>
        <dsp:cNvPr id="0" name=""/>
        <dsp:cNvSpPr/>
      </dsp:nvSpPr>
      <dsp:spPr>
        <a:xfrm>
          <a:off x="0" y="4547151"/>
          <a:ext cx="7490489" cy="1122625"/>
        </a:xfrm>
        <a:prstGeom prst="roundRect">
          <a:avLst/>
        </a:prstGeom>
        <a:solidFill>
          <a:schemeClr val="accent2">
            <a:lumMod val="50000"/>
          </a:schemeClr>
        </a:soli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n-NZ" sz="1400" b="1" kern="1200" dirty="0"/>
            <a:t>See also pending study paper “Tikanga Māori” for Te Aka Matua o Te Ture Law Commission – Whata, J and Statement of Tikanga of Sir Hirini Moko Mead and Professor (Sir) Pou </a:t>
          </a:r>
          <a:r>
            <a:rPr lang="en-NZ" sz="1400" b="1" kern="1200" dirty="0" err="1"/>
            <a:t>Temara</a:t>
          </a:r>
          <a:r>
            <a:rPr lang="en-NZ" sz="1400" b="1" kern="1200" dirty="0"/>
            <a:t> 31 January 2020 – appendix to Judgment of Supreme Court in Ellis (2022) NZSC 114. </a:t>
          </a:r>
          <a:endParaRPr lang="en-US" sz="1400" kern="1200" dirty="0"/>
        </a:p>
      </dsp:txBody>
      <dsp:txXfrm>
        <a:off x="54802" y="4601953"/>
        <a:ext cx="7380885" cy="101302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EBB6BC-4CD8-4240-9380-E86A7BC1F241}">
      <dsp:nvSpPr>
        <dsp:cNvPr id="0" name=""/>
        <dsp:cNvSpPr/>
      </dsp:nvSpPr>
      <dsp:spPr>
        <a:xfrm>
          <a:off x="72193" y="673057"/>
          <a:ext cx="4578945" cy="2747367"/>
        </a:xfrm>
        <a:prstGeom prst="rect">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just" defTabSz="755650">
            <a:lnSpc>
              <a:spcPct val="90000"/>
            </a:lnSpc>
            <a:spcBef>
              <a:spcPct val="0"/>
            </a:spcBef>
            <a:spcAft>
              <a:spcPct val="35000"/>
            </a:spcAft>
            <a:buNone/>
          </a:pPr>
          <a:r>
            <a:rPr lang="en-NZ" sz="1700" kern="1200" dirty="0"/>
            <a:t>There is a hierarchy of obligation. At the high end, the requirement is to "recognise and provide for" (s 6) then to have "particular regard" (s 7), and finally to "take into account" (s 8).</a:t>
          </a:r>
          <a:endParaRPr lang="en-US" sz="1700" kern="1200" dirty="0"/>
        </a:p>
      </dsp:txBody>
      <dsp:txXfrm>
        <a:off x="72193" y="673057"/>
        <a:ext cx="4578945" cy="2747367"/>
      </dsp:txXfrm>
    </dsp:sp>
    <dsp:sp modelId="{B5BA7106-5E4A-4B6B-81C8-B45B89ECF9F6}">
      <dsp:nvSpPr>
        <dsp:cNvPr id="0" name=""/>
        <dsp:cNvSpPr/>
      </dsp:nvSpPr>
      <dsp:spPr>
        <a:xfrm>
          <a:off x="5038013" y="673057"/>
          <a:ext cx="4578945" cy="2747367"/>
        </a:xfrm>
        <a:prstGeom prst="rect">
          <a:avLst/>
        </a:prstGeom>
        <a:gradFill rotWithShape="0">
          <a:gsLst>
            <a:gs pos="0">
              <a:schemeClr val="accent4">
                <a:hueOff val="-911834"/>
                <a:satOff val="-4605"/>
                <a:lumOff val="-6470"/>
                <a:alphaOff val="0"/>
                <a:tint val="96000"/>
                <a:lumMod val="100000"/>
              </a:schemeClr>
            </a:gs>
            <a:gs pos="78000">
              <a:schemeClr val="accent4">
                <a:hueOff val="-911834"/>
                <a:satOff val="-4605"/>
                <a:lumOff val="-647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just" defTabSz="755650">
            <a:lnSpc>
              <a:spcPct val="90000"/>
            </a:lnSpc>
            <a:spcBef>
              <a:spcPct val="0"/>
            </a:spcBef>
            <a:spcAft>
              <a:spcPct val="35000"/>
            </a:spcAft>
            <a:buNone/>
          </a:pPr>
          <a:r>
            <a:rPr lang="en-NZ" sz="1700" kern="1200" dirty="0"/>
            <a:t>“Tikanga Māori” is defined in the RMA as “Māori customary values and practices.” </a:t>
          </a:r>
        </a:p>
        <a:p>
          <a:pPr marL="0" lvl="0" indent="0" algn="just" defTabSz="755650">
            <a:lnSpc>
              <a:spcPct val="90000"/>
            </a:lnSpc>
            <a:spcBef>
              <a:spcPct val="0"/>
            </a:spcBef>
            <a:spcAft>
              <a:spcPct val="35000"/>
            </a:spcAft>
            <a:buNone/>
          </a:pPr>
          <a:r>
            <a:rPr lang="en-NZ" sz="1700" kern="1200" dirty="0"/>
            <a:t>That definition is not to be read as excluding tikanga as law, still less as suggesting that tikanga is not law. Rather, tikanga is a body of Māori customs and practices, part of which is properly described as custom law. </a:t>
          </a:r>
        </a:p>
        <a:p>
          <a:pPr marL="0" lvl="0" indent="0" algn="just" defTabSz="755650">
            <a:lnSpc>
              <a:spcPct val="90000"/>
            </a:lnSpc>
            <a:spcBef>
              <a:spcPct val="0"/>
            </a:spcBef>
            <a:spcAft>
              <a:spcPct val="35000"/>
            </a:spcAft>
            <a:buNone/>
          </a:pPr>
          <a:r>
            <a:rPr lang="en-NZ" sz="1700" kern="1200" dirty="0"/>
            <a:t>(Supreme Court, </a:t>
          </a:r>
          <a:r>
            <a:rPr lang="en-NZ" sz="1700" i="1" kern="1200" dirty="0"/>
            <a:t>Trans-Tasman Resources Limited v Taranaki-Whanganui Conservation Board</a:t>
          </a:r>
          <a:r>
            <a:rPr lang="en-NZ" sz="1700" kern="1200" dirty="0"/>
            <a:t>)</a:t>
          </a:r>
          <a:endParaRPr lang="en-US" sz="1700" kern="1200" dirty="0"/>
        </a:p>
      </dsp:txBody>
      <dsp:txXfrm>
        <a:off x="5038013" y="673057"/>
        <a:ext cx="4578945" cy="274736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DA2F23-D985-438A-B94D-F79742914B76}">
      <dsp:nvSpPr>
        <dsp:cNvPr id="0" name=""/>
        <dsp:cNvSpPr/>
      </dsp:nvSpPr>
      <dsp:spPr>
        <a:xfrm>
          <a:off x="1630053" y="3570"/>
          <a:ext cx="2821246" cy="1692748"/>
        </a:xfrm>
        <a:prstGeom prst="roundRect">
          <a:avLst>
            <a:gd name="adj" fmla="val 10000"/>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n-NZ" sz="1400" kern="1200" dirty="0"/>
            <a:t>“Kaitiakitanga” is defined as “the exercise of guardianship by tangata whenua of an area, in accordance with tikanga Māori; in relation to natural and physical resources; and includes the ethics of stewardship”. </a:t>
          </a:r>
          <a:r>
            <a:rPr lang="en-NZ" sz="1400" i="1" kern="1200" dirty="0"/>
            <a:t> </a:t>
          </a:r>
          <a:endParaRPr lang="en-US" sz="1400" kern="1200" dirty="0"/>
        </a:p>
      </dsp:txBody>
      <dsp:txXfrm>
        <a:off x="1679632" y="53149"/>
        <a:ext cx="2722088" cy="1593590"/>
      </dsp:txXfrm>
    </dsp:sp>
    <dsp:sp modelId="{5C6404D9-60AB-4009-912C-C7D601D531B1}">
      <dsp:nvSpPr>
        <dsp:cNvPr id="0" name=""/>
        <dsp:cNvSpPr/>
      </dsp:nvSpPr>
      <dsp:spPr>
        <a:xfrm>
          <a:off x="4699570" y="500109"/>
          <a:ext cx="598104" cy="699669"/>
        </a:xfrm>
        <a:prstGeom prst="rightArrow">
          <a:avLst>
            <a:gd name="adj1" fmla="val 60000"/>
            <a:gd name="adj2" fmla="val 50000"/>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4699570" y="640043"/>
        <a:ext cx="418673" cy="419801"/>
      </dsp:txXfrm>
    </dsp:sp>
    <dsp:sp modelId="{3E07DE23-4276-4D4A-8D19-9807CF9CDC6E}">
      <dsp:nvSpPr>
        <dsp:cNvPr id="0" name=""/>
        <dsp:cNvSpPr/>
      </dsp:nvSpPr>
      <dsp:spPr>
        <a:xfrm>
          <a:off x="5579799" y="3570"/>
          <a:ext cx="2821246" cy="1692748"/>
        </a:xfrm>
        <a:prstGeom prst="roundRect">
          <a:avLst>
            <a:gd name="adj" fmla="val 10000"/>
          </a:avLst>
        </a:prstGeom>
        <a:solidFill>
          <a:schemeClr val="accent2">
            <a:lumMod val="50000"/>
          </a:schemeClr>
        </a:soli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n-NZ" sz="1400" kern="1200" dirty="0"/>
            <a:t>“Tangata whenua” means “in relation to particular area, the iwi, or hapu, that holds mana whenua over that area.”</a:t>
          </a:r>
          <a:endParaRPr lang="en-US" sz="1400" kern="1200" dirty="0"/>
        </a:p>
      </dsp:txBody>
      <dsp:txXfrm>
        <a:off x="5629378" y="53149"/>
        <a:ext cx="2722088" cy="1593590"/>
      </dsp:txXfrm>
    </dsp:sp>
    <dsp:sp modelId="{33A58900-D37C-411C-8486-C209500F0C61}">
      <dsp:nvSpPr>
        <dsp:cNvPr id="0" name=""/>
        <dsp:cNvSpPr/>
      </dsp:nvSpPr>
      <dsp:spPr>
        <a:xfrm rot="7738008">
          <a:off x="5569663" y="1833520"/>
          <a:ext cx="684526" cy="699669"/>
        </a:xfrm>
        <a:prstGeom prst="rightArrow">
          <a:avLst>
            <a:gd name="adj1" fmla="val 60000"/>
            <a:gd name="adj2" fmla="val 50000"/>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5400000">
        <a:off x="5766597" y="1863937"/>
        <a:ext cx="419801" cy="479168"/>
      </dsp:txXfrm>
    </dsp:sp>
    <dsp:sp modelId="{A00FBA9D-9BCF-43CA-ABA9-BCD229B96578}">
      <dsp:nvSpPr>
        <dsp:cNvPr id="0" name=""/>
        <dsp:cNvSpPr/>
      </dsp:nvSpPr>
      <dsp:spPr>
        <a:xfrm>
          <a:off x="3398439" y="2700518"/>
          <a:ext cx="2821246" cy="1692748"/>
        </a:xfrm>
        <a:prstGeom prst="roundRect">
          <a:avLst>
            <a:gd name="adj" fmla="val 10000"/>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n-NZ" sz="1400" kern="1200" dirty="0"/>
            <a:t>“Mana whenua” is defined as meaning “customary authority exercised by an iwi or hapū in an identified area.”</a:t>
          </a:r>
          <a:endParaRPr lang="en-US" sz="1400" kern="1200" dirty="0"/>
        </a:p>
      </dsp:txBody>
      <dsp:txXfrm>
        <a:off x="3448018" y="2750097"/>
        <a:ext cx="2722088" cy="159359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B40A4F-5893-46EB-B565-3153DCB96E7B}">
      <dsp:nvSpPr>
        <dsp:cNvPr id="0" name=""/>
        <dsp:cNvSpPr/>
      </dsp:nvSpPr>
      <dsp:spPr>
        <a:xfrm>
          <a:off x="0" y="0"/>
          <a:ext cx="4578945" cy="2747367"/>
        </a:xfrm>
        <a:prstGeom prst="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just" defTabSz="1200150">
            <a:lnSpc>
              <a:spcPct val="90000"/>
            </a:lnSpc>
            <a:spcBef>
              <a:spcPct val="0"/>
            </a:spcBef>
            <a:spcAft>
              <a:spcPct val="35000"/>
            </a:spcAft>
            <a:buNone/>
          </a:pPr>
          <a:r>
            <a:rPr lang="en-NZ" sz="2700" kern="1200" dirty="0"/>
            <a:t>Local authority and consent authority shall recognise tikanga Māori where appropriate and receive evidence written or spoken in Māori (s 39(2)(b)).</a:t>
          </a:r>
          <a:endParaRPr lang="en-US" sz="2700" kern="1200" dirty="0"/>
        </a:p>
      </dsp:txBody>
      <dsp:txXfrm>
        <a:off x="0" y="0"/>
        <a:ext cx="4578945" cy="2747367"/>
      </dsp:txXfrm>
    </dsp:sp>
    <dsp:sp modelId="{065A5238-F4B7-4D54-B309-24DDD7DC0AAF}">
      <dsp:nvSpPr>
        <dsp:cNvPr id="0" name=""/>
        <dsp:cNvSpPr/>
      </dsp:nvSpPr>
      <dsp:spPr>
        <a:xfrm>
          <a:off x="4809066" y="0"/>
          <a:ext cx="4578945" cy="2747367"/>
        </a:xfrm>
        <a:prstGeom prst="rect">
          <a:avLst/>
        </a:prstGeom>
        <a:solidFill>
          <a:schemeClr val="accent2">
            <a:lumMod val="75000"/>
          </a:schemeClr>
        </a:soli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just" defTabSz="1200150">
            <a:lnSpc>
              <a:spcPct val="90000"/>
            </a:lnSpc>
            <a:spcBef>
              <a:spcPct val="0"/>
            </a:spcBef>
            <a:spcAft>
              <a:spcPct val="35000"/>
            </a:spcAft>
            <a:buNone/>
          </a:pPr>
          <a:r>
            <a:rPr lang="en-NZ" sz="2700" kern="1200" dirty="0"/>
            <a:t>The Environment Court shall recognise tikanga Māori where appropriate (s 269(3)).</a:t>
          </a:r>
          <a:endParaRPr lang="en-US" sz="2700" kern="1200" dirty="0"/>
        </a:p>
      </dsp:txBody>
      <dsp:txXfrm>
        <a:off x="4809066" y="0"/>
        <a:ext cx="4578945" cy="274736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A57498-21A2-4871-A08D-681C965B069E}">
      <dsp:nvSpPr>
        <dsp:cNvPr id="0" name=""/>
        <dsp:cNvSpPr/>
      </dsp:nvSpPr>
      <dsp:spPr>
        <a:xfrm>
          <a:off x="1591" y="1031267"/>
          <a:ext cx="3160576" cy="2175915"/>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7678B8C-EBEA-422D-8B59-29EDA3F1D424}">
      <dsp:nvSpPr>
        <dsp:cNvPr id="0" name=""/>
        <dsp:cNvSpPr/>
      </dsp:nvSpPr>
      <dsp:spPr>
        <a:xfrm>
          <a:off x="349179" y="1361476"/>
          <a:ext cx="3160576" cy="2175915"/>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n-NZ" sz="1400" kern="1200" dirty="0"/>
            <a:t>Rangatira did not cede authority to make or enforce law over their people and within their territories. They agreed to share power and authority with the Governor, with whom they were to be equal though with different roles and different spheres of influence. (Waitangi Tribunal ‘He </a:t>
          </a:r>
          <a:r>
            <a:rPr lang="en-NZ" sz="1400" kern="1200" dirty="0" err="1"/>
            <a:t>Whakaputanga</a:t>
          </a:r>
          <a:r>
            <a:rPr lang="en-NZ" sz="1400" kern="1200" dirty="0"/>
            <a:t> me te Tiriti’ pages 526-527).</a:t>
          </a:r>
          <a:endParaRPr lang="en-US" sz="1400" kern="1200" dirty="0"/>
        </a:p>
      </dsp:txBody>
      <dsp:txXfrm>
        <a:off x="412909" y="1425206"/>
        <a:ext cx="3033116" cy="2048455"/>
      </dsp:txXfrm>
    </dsp:sp>
    <dsp:sp modelId="{7CCA5447-D258-4236-9AAF-FBE9135D0758}">
      <dsp:nvSpPr>
        <dsp:cNvPr id="0" name=""/>
        <dsp:cNvSpPr/>
      </dsp:nvSpPr>
      <dsp:spPr>
        <a:xfrm>
          <a:off x="3857344" y="1031267"/>
          <a:ext cx="3218262" cy="2257995"/>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57DBC1D-0202-4D40-AA98-8D55E7E5D25D}">
      <dsp:nvSpPr>
        <dsp:cNvPr id="0" name=""/>
        <dsp:cNvSpPr/>
      </dsp:nvSpPr>
      <dsp:spPr>
        <a:xfrm>
          <a:off x="4204932" y="1361476"/>
          <a:ext cx="3218262" cy="2257995"/>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n-NZ" sz="1400" kern="1200" dirty="0"/>
            <a:t>The Treaty guaranteed to Māori their Tino Rangatiratanga was at a minimum the right to self determination and autonomy… That included the right to work through their own institutions of governance and apply their own tikanga or system of customary laws. (Waitangi Tribunal – Te Mana </a:t>
          </a:r>
          <a:r>
            <a:rPr lang="en-NZ" sz="1400" kern="1200" dirty="0" err="1"/>
            <a:t>Whatuahuriri</a:t>
          </a:r>
          <a:r>
            <a:rPr lang="en-NZ" sz="1400" kern="1200" dirty="0"/>
            <a:t>: Report on Te Rohe Potae claims 2018 </a:t>
          </a:r>
          <a:r>
            <a:rPr lang="en-NZ" sz="1400" kern="1200" dirty="0" err="1"/>
            <a:t>pg</a:t>
          </a:r>
          <a:r>
            <a:rPr lang="en-NZ" sz="1400" kern="1200" dirty="0"/>
            <a:t> 158-169)</a:t>
          </a:r>
          <a:endParaRPr lang="en-US" sz="1400" kern="1200" dirty="0"/>
        </a:p>
      </dsp:txBody>
      <dsp:txXfrm>
        <a:off x="4271066" y="1427610"/>
        <a:ext cx="3085994" cy="2125727"/>
      </dsp:txXfrm>
    </dsp:sp>
    <dsp:sp modelId="{82B9F689-6C68-463E-B780-B29B9691CB77}">
      <dsp:nvSpPr>
        <dsp:cNvPr id="0" name=""/>
        <dsp:cNvSpPr/>
      </dsp:nvSpPr>
      <dsp:spPr>
        <a:xfrm>
          <a:off x="7770782" y="1031267"/>
          <a:ext cx="3179408" cy="2505827"/>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E8F6B6B1-A1F9-4C19-A0E1-5CB2096BD2AD}">
      <dsp:nvSpPr>
        <dsp:cNvPr id="0" name=""/>
        <dsp:cNvSpPr/>
      </dsp:nvSpPr>
      <dsp:spPr>
        <a:xfrm>
          <a:off x="8118370" y="1361476"/>
          <a:ext cx="3179408" cy="2505827"/>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n-NZ" sz="1400" kern="1200" dirty="0"/>
            <a:t>The Crown has intruded in harmful ways into areas the Treaty guaranteed to Māori. “…Māori must be given the right to chart their own path towards realisation in contemporary times of the Treaty promise of rangatiratanga over kainga”</a:t>
          </a:r>
        </a:p>
        <a:p>
          <a:pPr marL="0" lvl="0" indent="0" algn="just" defTabSz="622300">
            <a:lnSpc>
              <a:spcPct val="90000"/>
            </a:lnSpc>
            <a:spcBef>
              <a:spcPct val="0"/>
            </a:spcBef>
            <a:spcAft>
              <a:spcPct val="35000"/>
            </a:spcAft>
            <a:buNone/>
          </a:pPr>
          <a:r>
            <a:rPr lang="en-NZ" sz="1400" kern="1200" dirty="0"/>
            <a:t>(Waitangi Tribunal – He Pāharakeke, He Rito Whakakīkinga Whāruarua Oranga Tamariki Inquiry 2021, p183, 184)</a:t>
          </a:r>
          <a:endParaRPr lang="en-US" sz="1400" kern="1200" dirty="0"/>
        </a:p>
      </dsp:txBody>
      <dsp:txXfrm>
        <a:off x="8191763" y="1434869"/>
        <a:ext cx="3032622" cy="2359041"/>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0.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8CCA150-678D-4D4B-BDB2-E1BFE06E4E67}" type="datetimeFigureOut">
              <a:rPr lang="en-NZ" smtClean="0"/>
              <a:t>2/05/2023</a:t>
            </a:fld>
            <a:endParaRPr lang="en-NZ"/>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13D7C91-46BD-4AB7-A408-12ECBAC93D88}" type="slidenum">
              <a:rPr lang="en-NZ" smtClean="0"/>
              <a:t>‹#›</a:t>
            </a:fld>
            <a:endParaRPr lang="en-NZ"/>
          </a:p>
        </p:txBody>
      </p:sp>
    </p:spTree>
    <p:extLst>
      <p:ext uri="{BB962C8B-B14F-4D97-AF65-F5344CB8AC3E}">
        <p14:creationId xmlns:p14="http://schemas.microsoft.com/office/powerpoint/2010/main" val="27405133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113D7C91-46BD-4AB7-A408-12ECBAC93D88}" type="slidenum">
              <a:rPr lang="en-NZ" smtClean="0"/>
              <a:t>1</a:t>
            </a:fld>
            <a:endParaRPr lang="en-NZ" dirty="0"/>
          </a:p>
        </p:txBody>
      </p:sp>
    </p:spTree>
    <p:extLst>
      <p:ext uri="{BB962C8B-B14F-4D97-AF65-F5344CB8AC3E}">
        <p14:creationId xmlns:p14="http://schemas.microsoft.com/office/powerpoint/2010/main" val="27889080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i-NZ" dirty="0">
                <a:effectLst/>
                <a:latin typeface="Calibri" panose="020F0502020204030204" pitchFamily="34" charset="0"/>
                <a:ea typeface="Calibri" panose="020F0502020204030204" pitchFamily="34" charset="0"/>
                <a:cs typeface="Times New Roman" panose="02020603050405020304" pitchFamily="18" charset="0"/>
              </a:rPr>
              <a:t>Ngāti Maru Trust v Ngāti Whātua Ōrākei Whaia Maia LTD [2020] NZHC 2768 at 67, Whata J.</a:t>
            </a:r>
            <a:endParaRPr lang="en-NZ" dirty="0">
              <a:effectLst/>
              <a:latin typeface="Calibri" panose="020F0502020204030204" pitchFamily="34" charset="0"/>
              <a:ea typeface="Calibri" panose="020F0502020204030204" pitchFamily="34" charset="0"/>
              <a:cs typeface="Times New Roman" panose="02020603050405020304" pitchFamily="18" charset="0"/>
            </a:endParaRPr>
          </a:p>
          <a:p>
            <a:endParaRPr lang="en-NZ" dirty="0"/>
          </a:p>
        </p:txBody>
      </p:sp>
      <p:sp>
        <p:nvSpPr>
          <p:cNvPr id="4" name="Slide Number Placeholder 3"/>
          <p:cNvSpPr>
            <a:spLocks noGrp="1"/>
          </p:cNvSpPr>
          <p:nvPr>
            <p:ph type="sldNum" sz="quarter" idx="5"/>
          </p:nvPr>
        </p:nvSpPr>
        <p:spPr/>
        <p:txBody>
          <a:bodyPr/>
          <a:lstStyle/>
          <a:p>
            <a:fld id="{113D7C91-46BD-4AB7-A408-12ECBAC93D88}" type="slidenum">
              <a:rPr lang="en-NZ" smtClean="0"/>
              <a:t>8</a:t>
            </a:fld>
            <a:endParaRPr lang="en-NZ"/>
          </a:p>
        </p:txBody>
      </p:sp>
    </p:spTree>
    <p:extLst>
      <p:ext uri="{BB962C8B-B14F-4D97-AF65-F5344CB8AC3E}">
        <p14:creationId xmlns:p14="http://schemas.microsoft.com/office/powerpoint/2010/main" val="26647354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mi-NZ" sz="1200" dirty="0">
                <a:effectLst/>
                <a:latin typeface="Calibri" panose="020F0502020204030204" pitchFamily="34" charset="0"/>
                <a:ea typeface="Calibri" panose="020F0502020204030204" pitchFamily="34" charset="0"/>
                <a:cs typeface="Times New Roman" panose="02020603050405020304" pitchFamily="18" charset="0"/>
              </a:rPr>
              <a:t>S.6 @ RMA</a:t>
            </a:r>
            <a:endParaRPr lang="en-NZ"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mi-NZ" sz="1200" dirty="0">
                <a:effectLst/>
                <a:latin typeface="Calibri" panose="020F0502020204030204" pitchFamily="34" charset="0"/>
                <a:ea typeface="Calibri" panose="020F0502020204030204" pitchFamily="34" charset="0"/>
                <a:cs typeface="Times New Roman" panose="02020603050405020304" pitchFamily="18" charset="0"/>
              </a:rPr>
              <a:t>S.7 @ RMA</a:t>
            </a:r>
            <a:endParaRPr lang="en-NZ"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mi-NZ" sz="1200" dirty="0">
                <a:effectLst/>
                <a:latin typeface="Calibri" panose="020F0502020204030204" pitchFamily="34" charset="0"/>
                <a:ea typeface="Calibri" panose="020F0502020204030204" pitchFamily="34" charset="0"/>
                <a:cs typeface="Times New Roman" panose="02020603050405020304" pitchFamily="18" charset="0"/>
              </a:rPr>
              <a:t>S.8 @ RMA</a:t>
            </a:r>
            <a:endParaRPr lang="en-NZ"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NZ" dirty="0"/>
          </a:p>
        </p:txBody>
      </p:sp>
      <p:sp>
        <p:nvSpPr>
          <p:cNvPr id="4" name="Slide Number Placeholder 3"/>
          <p:cNvSpPr>
            <a:spLocks noGrp="1"/>
          </p:cNvSpPr>
          <p:nvPr>
            <p:ph type="sldNum" sz="quarter" idx="5"/>
          </p:nvPr>
        </p:nvSpPr>
        <p:spPr/>
        <p:txBody>
          <a:bodyPr/>
          <a:lstStyle/>
          <a:p>
            <a:fld id="{113D7C91-46BD-4AB7-A408-12ECBAC93D88}" type="slidenum">
              <a:rPr lang="en-NZ" smtClean="0"/>
              <a:t>9</a:t>
            </a:fld>
            <a:endParaRPr lang="en-NZ"/>
          </a:p>
        </p:txBody>
      </p:sp>
    </p:spTree>
    <p:extLst>
      <p:ext uri="{BB962C8B-B14F-4D97-AF65-F5344CB8AC3E}">
        <p14:creationId xmlns:p14="http://schemas.microsoft.com/office/powerpoint/2010/main" val="8257022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800" dirty="0">
                <a:effectLst/>
                <a:latin typeface="Calibri" panose="020F0502020204030204" pitchFamily="34" charset="0"/>
                <a:ea typeface="Calibri" panose="020F0502020204030204" pitchFamily="34" charset="0"/>
                <a:cs typeface="Times New Roman" panose="02020603050405020304" pitchFamily="18" charset="0"/>
              </a:rPr>
              <a:t> </a:t>
            </a:r>
            <a:r>
              <a:rPr lang="mi-NZ" sz="1800" dirty="0">
                <a:effectLst/>
                <a:latin typeface="Calibri" panose="020F0502020204030204" pitchFamily="34" charset="0"/>
                <a:ea typeface="Calibri" panose="020F0502020204030204" pitchFamily="34" charset="0"/>
                <a:cs typeface="Times New Roman" panose="02020603050405020304" pitchFamily="18" charset="0"/>
              </a:rPr>
              <a:t>Trans-Tasman </a:t>
            </a:r>
            <a:r>
              <a:rPr lang="mi-NZ" sz="1800" dirty="0" err="1">
                <a:effectLst/>
                <a:latin typeface="Calibri" panose="020F0502020204030204" pitchFamily="34" charset="0"/>
                <a:ea typeface="Calibri" panose="020F0502020204030204" pitchFamily="34" charset="0"/>
                <a:cs typeface="Times New Roman" panose="02020603050405020304" pitchFamily="18" charset="0"/>
              </a:rPr>
              <a:t>Resources</a:t>
            </a:r>
            <a:r>
              <a:rPr lang="mi-NZ" sz="1800" dirty="0">
                <a:effectLst/>
                <a:latin typeface="Calibri" panose="020F0502020204030204" pitchFamily="34" charset="0"/>
                <a:ea typeface="Calibri" panose="020F0502020204030204" pitchFamily="34" charset="0"/>
                <a:cs typeface="Times New Roman" panose="02020603050405020304" pitchFamily="18" charset="0"/>
              </a:rPr>
              <a:t> Limited v Taranaki-Whanganui Conservation Board [2021]. NZSC 127 at 151.</a:t>
            </a: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NZ" dirty="0"/>
          </a:p>
        </p:txBody>
      </p:sp>
      <p:sp>
        <p:nvSpPr>
          <p:cNvPr id="4" name="Slide Number Placeholder 3"/>
          <p:cNvSpPr>
            <a:spLocks noGrp="1"/>
          </p:cNvSpPr>
          <p:nvPr>
            <p:ph type="sldNum" sz="quarter" idx="5"/>
          </p:nvPr>
        </p:nvSpPr>
        <p:spPr/>
        <p:txBody>
          <a:bodyPr/>
          <a:lstStyle/>
          <a:p>
            <a:fld id="{113D7C91-46BD-4AB7-A408-12ECBAC93D88}" type="slidenum">
              <a:rPr lang="en-NZ" smtClean="0"/>
              <a:t>10</a:t>
            </a:fld>
            <a:endParaRPr lang="en-NZ"/>
          </a:p>
        </p:txBody>
      </p:sp>
    </p:spTree>
    <p:extLst>
      <p:ext uri="{BB962C8B-B14F-4D97-AF65-F5344CB8AC3E}">
        <p14:creationId xmlns:p14="http://schemas.microsoft.com/office/powerpoint/2010/main" val="33582220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i-NZ" sz="1200" dirty="0">
                <a:effectLst/>
                <a:latin typeface="Calibri" panose="020F0502020204030204" pitchFamily="34" charset="0"/>
                <a:ea typeface="Calibri" panose="020F0502020204030204" pitchFamily="34" charset="0"/>
                <a:cs typeface="Times New Roman" panose="02020603050405020304" pitchFamily="18" charset="0"/>
              </a:rPr>
              <a:t>Ibid @ para 169</a:t>
            </a:r>
            <a:endParaRPr lang="en-NZ"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NZ" dirty="0"/>
          </a:p>
        </p:txBody>
      </p:sp>
      <p:sp>
        <p:nvSpPr>
          <p:cNvPr id="4" name="Slide Number Placeholder 3"/>
          <p:cNvSpPr>
            <a:spLocks noGrp="1"/>
          </p:cNvSpPr>
          <p:nvPr>
            <p:ph type="sldNum" sz="quarter" idx="5"/>
          </p:nvPr>
        </p:nvSpPr>
        <p:spPr/>
        <p:txBody>
          <a:bodyPr/>
          <a:lstStyle/>
          <a:p>
            <a:fld id="{113D7C91-46BD-4AB7-A408-12ECBAC93D88}" type="slidenum">
              <a:rPr lang="en-NZ" smtClean="0"/>
              <a:t>13</a:t>
            </a:fld>
            <a:endParaRPr lang="en-NZ"/>
          </a:p>
        </p:txBody>
      </p:sp>
    </p:spTree>
    <p:extLst>
      <p:ext uri="{BB962C8B-B14F-4D97-AF65-F5344CB8AC3E}">
        <p14:creationId xmlns:p14="http://schemas.microsoft.com/office/powerpoint/2010/main" val="2294670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i-NZ" sz="1200" dirty="0">
                <a:effectLst/>
                <a:latin typeface="Calibri" panose="020F0502020204030204" pitchFamily="34" charset="0"/>
                <a:ea typeface="Calibri" panose="020F0502020204030204" pitchFamily="34" charset="0"/>
                <a:cs typeface="Times New Roman" panose="02020603050405020304" pitchFamily="18" charset="0"/>
              </a:rPr>
              <a:t>Natalie Coates </a:t>
            </a:r>
            <a:r>
              <a:rPr lang="mi-NZ" sz="1200" i="1" dirty="0">
                <a:effectLst/>
                <a:latin typeface="Calibri" panose="020F0502020204030204" pitchFamily="34" charset="0"/>
                <a:ea typeface="Calibri" panose="020F0502020204030204" pitchFamily="34" charset="0"/>
                <a:cs typeface="Times New Roman" panose="02020603050405020304" pitchFamily="18" charset="0"/>
              </a:rPr>
              <a:t>The Recognition of Tikanga in the Common Law of New Zealand </a:t>
            </a:r>
            <a:r>
              <a:rPr lang="mi-NZ" sz="1200" dirty="0">
                <a:effectLst/>
                <a:latin typeface="Calibri" panose="020F0502020204030204" pitchFamily="34" charset="0"/>
                <a:ea typeface="Calibri" panose="020F0502020204030204" pitchFamily="34" charset="0"/>
                <a:cs typeface="Times New Roman" panose="02020603050405020304" pitchFamily="18" charset="0"/>
              </a:rPr>
              <a:t>[2015] NZLREV 1.</a:t>
            </a:r>
          </a:p>
          <a:p>
            <a:pPr marL="0" marR="0" lvl="0" indent="0" algn="l" defTabSz="914400" rtl="0" eaLnBrk="1" fontAlgn="auto" latinLnBrk="0" hangingPunct="1">
              <a:lnSpc>
                <a:spcPct val="100000"/>
              </a:lnSpc>
              <a:spcBef>
                <a:spcPts val="0"/>
              </a:spcBef>
              <a:spcAft>
                <a:spcPts val="0"/>
              </a:spcAft>
              <a:buClrTx/>
              <a:buSzTx/>
              <a:buFontTx/>
              <a:buNone/>
              <a:tabLst/>
              <a:defRPr/>
            </a:pPr>
            <a:endParaRPr lang="mi-NZ"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mi-NZ" sz="1200" dirty="0">
                <a:effectLst/>
                <a:latin typeface="Calibri" panose="020F0502020204030204" pitchFamily="34" charset="0"/>
                <a:ea typeface="Calibri" panose="020F0502020204030204" pitchFamily="34" charset="0"/>
                <a:cs typeface="Times New Roman" panose="02020603050405020304" pitchFamily="18" charset="0"/>
              </a:rPr>
              <a:t>Whata J, </a:t>
            </a:r>
            <a:r>
              <a:rPr lang="mi-NZ" sz="1200" dirty="0" err="1">
                <a:effectLst/>
                <a:latin typeface="Calibri" panose="020F0502020204030204" pitchFamily="34" charset="0"/>
                <a:ea typeface="Calibri" panose="020F0502020204030204" pitchFamily="34" charset="0"/>
                <a:cs typeface="Times New Roman" panose="02020603050405020304" pitchFamily="18" charset="0"/>
              </a:rPr>
              <a:t>Bi-Culturalism</a:t>
            </a:r>
            <a:r>
              <a:rPr lang="mi-NZ" sz="1200" dirty="0">
                <a:effectLst/>
                <a:latin typeface="Calibri" panose="020F0502020204030204" pitchFamily="34" charset="0"/>
                <a:ea typeface="Calibri" panose="020F0502020204030204" pitchFamily="34" charset="0"/>
                <a:cs typeface="Times New Roman" panose="02020603050405020304" pitchFamily="18" charset="0"/>
              </a:rPr>
              <a:t> and the Law: “The I, the kua and the ka” </a:t>
            </a:r>
            <a:r>
              <a:rPr lang="mi-NZ" sz="1200" dirty="0" err="1">
                <a:effectLst/>
                <a:latin typeface="Calibri" panose="020F0502020204030204" pitchFamily="34" charset="0"/>
                <a:ea typeface="Calibri" panose="020F0502020204030204" pitchFamily="34" charset="0"/>
                <a:cs typeface="Times New Roman" panose="02020603050405020304" pitchFamily="18" charset="0"/>
              </a:rPr>
              <a:t>lecture</a:t>
            </a:r>
            <a:r>
              <a:rPr lang="mi-NZ" sz="1200" dirty="0">
                <a:effectLst/>
                <a:latin typeface="Calibri" panose="020F0502020204030204" pitchFamily="34" charset="0"/>
                <a:ea typeface="Calibri" panose="020F0502020204030204" pitchFamily="34" charset="0"/>
                <a:cs typeface="Times New Roman" panose="02020603050405020304" pitchFamily="18" charset="0"/>
              </a:rPr>
              <a:t> to Waikato </a:t>
            </a:r>
            <a:r>
              <a:rPr lang="mi-NZ" sz="1200" dirty="0" err="1">
                <a:effectLst/>
                <a:latin typeface="Calibri" panose="020F0502020204030204" pitchFamily="34" charset="0"/>
                <a:ea typeface="Calibri" panose="020F0502020204030204" pitchFamily="34" charset="0"/>
                <a:cs typeface="Times New Roman" panose="02020603050405020304" pitchFamily="18" charset="0"/>
              </a:rPr>
              <a:t>Universtiy</a:t>
            </a:r>
            <a:r>
              <a:rPr lang="mi-NZ" sz="1200" dirty="0">
                <a:effectLst/>
                <a:latin typeface="Calibri" panose="020F0502020204030204" pitchFamily="34" charset="0"/>
                <a:ea typeface="Calibri" panose="020F0502020204030204" pitchFamily="34" charset="0"/>
                <a:cs typeface="Times New Roman" panose="02020603050405020304" pitchFamily="18" charset="0"/>
              </a:rPr>
              <a:t> </a:t>
            </a:r>
            <a:r>
              <a:rPr lang="mi-NZ" sz="1200" dirty="0" err="1">
                <a:effectLst/>
                <a:latin typeface="Calibri" panose="020F0502020204030204" pitchFamily="34" charset="0"/>
                <a:ea typeface="Calibri" panose="020F0502020204030204" pitchFamily="34" charset="0"/>
                <a:cs typeface="Times New Roman" panose="02020603050405020304" pitchFamily="18" charset="0"/>
              </a:rPr>
              <a:t>Faculty</a:t>
            </a:r>
            <a:r>
              <a:rPr lang="mi-NZ" sz="1200" dirty="0">
                <a:effectLst/>
                <a:latin typeface="Calibri" panose="020F0502020204030204" pitchFamily="34" charset="0"/>
                <a:ea typeface="Calibri" panose="020F0502020204030204" pitchFamily="34" charset="0"/>
                <a:cs typeface="Times New Roman" panose="02020603050405020304" pitchFamily="18" charset="0"/>
              </a:rPr>
              <a:t> of Law. </a:t>
            </a:r>
            <a:endParaRPr lang="en-NZ"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NZ"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NZ" dirty="0"/>
          </a:p>
        </p:txBody>
      </p:sp>
      <p:sp>
        <p:nvSpPr>
          <p:cNvPr id="4" name="Slide Number Placeholder 3"/>
          <p:cNvSpPr>
            <a:spLocks noGrp="1"/>
          </p:cNvSpPr>
          <p:nvPr>
            <p:ph type="sldNum" sz="quarter" idx="5"/>
          </p:nvPr>
        </p:nvSpPr>
        <p:spPr/>
        <p:txBody>
          <a:bodyPr/>
          <a:lstStyle/>
          <a:p>
            <a:fld id="{113D7C91-46BD-4AB7-A408-12ECBAC93D88}" type="slidenum">
              <a:rPr lang="en-NZ" smtClean="0"/>
              <a:t>14</a:t>
            </a:fld>
            <a:endParaRPr lang="en-NZ"/>
          </a:p>
        </p:txBody>
      </p:sp>
    </p:spTree>
    <p:extLst>
      <p:ext uri="{BB962C8B-B14F-4D97-AF65-F5344CB8AC3E}">
        <p14:creationId xmlns:p14="http://schemas.microsoft.com/office/powerpoint/2010/main" val="11198655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i-NZ" sz="1800" dirty="0">
                <a:effectLst/>
                <a:latin typeface="Calibri" panose="020F0502020204030204" pitchFamily="34" charset="0"/>
                <a:ea typeface="Calibri" panose="020F0502020204030204" pitchFamily="34" charset="0"/>
                <a:cs typeface="Times New Roman" panose="02020603050405020304" pitchFamily="18" charset="0"/>
              </a:rPr>
              <a:t>He </a:t>
            </a:r>
            <a:r>
              <a:rPr lang="mi-NZ" sz="1800" dirty="0" err="1">
                <a:effectLst/>
                <a:latin typeface="Calibri" panose="020F0502020204030204" pitchFamily="34" charset="0"/>
                <a:ea typeface="Calibri" panose="020F0502020204030204" pitchFamily="34" charset="0"/>
                <a:cs typeface="Times New Roman" panose="02020603050405020304" pitchFamily="18" charset="0"/>
              </a:rPr>
              <a:t>Pāharakeke</a:t>
            </a:r>
            <a:r>
              <a:rPr lang="mi-NZ" sz="1800" dirty="0">
                <a:effectLst/>
                <a:latin typeface="Calibri" panose="020F0502020204030204" pitchFamily="34" charset="0"/>
                <a:ea typeface="Calibri" panose="020F0502020204030204" pitchFamily="34" charset="0"/>
                <a:cs typeface="Times New Roman" panose="02020603050405020304" pitchFamily="18" charset="0"/>
              </a:rPr>
              <a:t>, He Rito </a:t>
            </a:r>
            <a:r>
              <a:rPr lang="mi-NZ" sz="1800" dirty="0" err="1">
                <a:effectLst/>
                <a:latin typeface="Calibri" panose="020F0502020204030204" pitchFamily="34" charset="0"/>
                <a:ea typeface="Calibri" panose="020F0502020204030204" pitchFamily="34" charset="0"/>
                <a:cs typeface="Times New Roman" panose="02020603050405020304" pitchFamily="18" charset="0"/>
              </a:rPr>
              <a:t>Whakakīkīnga</a:t>
            </a:r>
            <a:r>
              <a:rPr lang="mi-NZ" sz="1800" dirty="0">
                <a:effectLst/>
                <a:latin typeface="Calibri" panose="020F0502020204030204" pitchFamily="34" charset="0"/>
                <a:ea typeface="Calibri" panose="020F0502020204030204" pitchFamily="34" charset="0"/>
                <a:cs typeface="Times New Roman" panose="02020603050405020304" pitchFamily="18" charset="0"/>
              </a:rPr>
              <a:t> Whāruarua – Oranga Tamariki </a:t>
            </a:r>
            <a:r>
              <a:rPr lang="mi-NZ" sz="1800" dirty="0" err="1">
                <a:effectLst/>
                <a:latin typeface="Calibri" panose="020F0502020204030204" pitchFamily="34" charset="0"/>
                <a:ea typeface="Calibri" panose="020F0502020204030204" pitchFamily="34" charset="0"/>
                <a:cs typeface="Times New Roman" panose="02020603050405020304" pitchFamily="18" charset="0"/>
              </a:rPr>
              <a:t>Urgent</a:t>
            </a:r>
            <a:r>
              <a:rPr lang="mi-NZ" sz="1800" dirty="0">
                <a:effectLst/>
                <a:latin typeface="Calibri" panose="020F0502020204030204" pitchFamily="34" charset="0"/>
                <a:ea typeface="Calibri" panose="020F0502020204030204" pitchFamily="34" charset="0"/>
                <a:cs typeface="Times New Roman" panose="02020603050405020304" pitchFamily="18" charset="0"/>
              </a:rPr>
              <a:t> </a:t>
            </a:r>
            <a:r>
              <a:rPr lang="mi-NZ" sz="1800" dirty="0" err="1">
                <a:effectLst/>
                <a:latin typeface="Calibri" panose="020F0502020204030204" pitchFamily="34" charset="0"/>
                <a:ea typeface="Calibri" panose="020F0502020204030204" pitchFamily="34" charset="0"/>
                <a:cs typeface="Times New Roman" panose="02020603050405020304" pitchFamily="18" charset="0"/>
              </a:rPr>
              <a:t>Inquiry</a:t>
            </a:r>
            <a:r>
              <a:rPr lang="mi-NZ" sz="1800" dirty="0">
                <a:effectLst/>
                <a:latin typeface="Calibri" panose="020F0502020204030204" pitchFamily="34" charset="0"/>
                <a:ea typeface="Calibri" panose="020F0502020204030204" pitchFamily="34" charset="0"/>
                <a:cs typeface="Times New Roman" panose="02020603050405020304" pitchFamily="18" charset="0"/>
              </a:rPr>
              <a:t> Report [2021]</a:t>
            </a: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NZ" dirty="0"/>
          </a:p>
        </p:txBody>
      </p:sp>
      <p:sp>
        <p:nvSpPr>
          <p:cNvPr id="4" name="Slide Number Placeholder 3"/>
          <p:cNvSpPr>
            <a:spLocks noGrp="1"/>
          </p:cNvSpPr>
          <p:nvPr>
            <p:ph type="sldNum" sz="quarter" idx="5"/>
          </p:nvPr>
        </p:nvSpPr>
        <p:spPr/>
        <p:txBody>
          <a:bodyPr/>
          <a:lstStyle/>
          <a:p>
            <a:fld id="{113D7C91-46BD-4AB7-A408-12ECBAC93D88}" type="slidenum">
              <a:rPr lang="en-NZ" smtClean="0"/>
              <a:t>15</a:t>
            </a:fld>
            <a:endParaRPr lang="en-NZ"/>
          </a:p>
        </p:txBody>
      </p:sp>
    </p:spTree>
    <p:extLst>
      <p:ext uri="{BB962C8B-B14F-4D97-AF65-F5344CB8AC3E}">
        <p14:creationId xmlns:p14="http://schemas.microsoft.com/office/powerpoint/2010/main" val="23517780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err="1"/>
              <a:t>Ngāi</a:t>
            </a:r>
            <a:r>
              <a:rPr lang="en-NZ" dirty="0"/>
              <a:t> Te Hapū Inc v Bay of Plenty Regional Council [2017] </a:t>
            </a:r>
            <a:r>
              <a:rPr lang="en-NZ" dirty="0" err="1"/>
              <a:t>NZEnvC</a:t>
            </a:r>
            <a:r>
              <a:rPr lang="en-NZ" dirty="0"/>
              <a:t> 73 at [82]</a:t>
            </a:r>
          </a:p>
        </p:txBody>
      </p:sp>
      <p:sp>
        <p:nvSpPr>
          <p:cNvPr id="4" name="Slide Number Placeholder 3"/>
          <p:cNvSpPr>
            <a:spLocks noGrp="1"/>
          </p:cNvSpPr>
          <p:nvPr>
            <p:ph type="sldNum" sz="quarter" idx="5"/>
          </p:nvPr>
        </p:nvSpPr>
        <p:spPr/>
        <p:txBody>
          <a:bodyPr/>
          <a:lstStyle/>
          <a:p>
            <a:fld id="{113D7C91-46BD-4AB7-A408-12ECBAC93D88}" type="slidenum">
              <a:rPr lang="en-NZ" smtClean="0"/>
              <a:t>18</a:t>
            </a:fld>
            <a:endParaRPr lang="en-NZ"/>
          </a:p>
        </p:txBody>
      </p:sp>
    </p:spTree>
    <p:extLst>
      <p:ext uri="{BB962C8B-B14F-4D97-AF65-F5344CB8AC3E}">
        <p14:creationId xmlns:p14="http://schemas.microsoft.com/office/powerpoint/2010/main" val="12804835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i-NZ" sz="1200" dirty="0">
                <a:effectLst/>
                <a:latin typeface="Calibri" panose="020F0502020204030204" pitchFamily="34" charset="0"/>
                <a:ea typeface="Calibri" panose="020F0502020204030204" pitchFamily="34" charset="0"/>
                <a:cs typeface="Times New Roman" panose="02020603050405020304" pitchFamily="18" charset="0"/>
              </a:rPr>
              <a:t>Ibid </a:t>
            </a:r>
            <a:r>
              <a:rPr lang="mi-NZ" sz="1200" dirty="0" err="1">
                <a:effectLst/>
                <a:latin typeface="Calibri" panose="020F0502020204030204" pitchFamily="34" charset="0"/>
                <a:ea typeface="Calibri" panose="020F0502020204030204" pitchFamily="34" charset="0"/>
                <a:cs typeface="Times New Roman" panose="02020603050405020304" pitchFamily="18" charset="0"/>
              </a:rPr>
              <a:t>Mt</a:t>
            </a:r>
            <a:r>
              <a:rPr lang="mi-NZ" sz="1200" dirty="0">
                <a:effectLst/>
                <a:latin typeface="Calibri" panose="020F0502020204030204" pitchFamily="34" charset="0"/>
                <a:ea typeface="Calibri" panose="020F0502020204030204" pitchFamily="34" charset="0"/>
                <a:cs typeface="Times New Roman" panose="02020603050405020304" pitchFamily="18" charset="0"/>
              </a:rPr>
              <a:t> </a:t>
            </a:r>
            <a:r>
              <a:rPr lang="mi-NZ" sz="1200" dirty="0" err="1">
                <a:effectLst/>
                <a:latin typeface="Calibri" panose="020F0502020204030204" pitchFamily="34" charset="0"/>
                <a:ea typeface="Calibri" panose="020F0502020204030204" pitchFamily="34" charset="0"/>
                <a:cs typeface="Times New Roman" panose="02020603050405020304" pitchFamily="18" charset="0"/>
              </a:rPr>
              <a:t>Messanger</a:t>
            </a:r>
            <a:r>
              <a:rPr lang="mi-NZ" sz="1200" dirty="0">
                <a:effectLst/>
                <a:latin typeface="Calibri" panose="020F0502020204030204" pitchFamily="34" charset="0"/>
                <a:ea typeface="Calibri" panose="020F0502020204030204" pitchFamily="34" charset="0"/>
                <a:cs typeface="Times New Roman" panose="02020603050405020304" pitchFamily="18" charset="0"/>
              </a:rPr>
              <a:t> </a:t>
            </a:r>
            <a:r>
              <a:rPr lang="mi-NZ" sz="1200" dirty="0" err="1">
                <a:effectLst/>
                <a:latin typeface="Calibri" panose="020F0502020204030204" pitchFamily="34" charset="0"/>
                <a:ea typeface="Calibri" panose="020F0502020204030204" pitchFamily="34" charset="0"/>
                <a:cs typeface="Times New Roman" panose="02020603050405020304" pitchFamily="18" charset="0"/>
              </a:rPr>
              <a:t>decision</a:t>
            </a:r>
            <a:r>
              <a:rPr lang="mi-NZ" sz="1200" dirty="0">
                <a:effectLst/>
                <a:latin typeface="Calibri" panose="020F0502020204030204" pitchFamily="34" charset="0"/>
                <a:ea typeface="Calibri" panose="020F0502020204030204" pitchFamily="34" charset="0"/>
                <a:cs typeface="Times New Roman" panose="02020603050405020304" pitchFamily="18" charset="0"/>
              </a:rPr>
              <a:t> @ para 338. </a:t>
            </a:r>
            <a:r>
              <a:rPr lang="mi-NZ" sz="1200" dirty="0" err="1">
                <a:effectLst/>
                <a:latin typeface="Calibri" panose="020F0502020204030204" pitchFamily="34" charset="0"/>
                <a:ea typeface="Calibri" panose="020F0502020204030204" pitchFamily="34" charset="0"/>
                <a:cs typeface="Times New Roman" panose="02020603050405020304" pitchFamily="18" charset="0"/>
              </a:rPr>
              <a:t>Citing</a:t>
            </a:r>
            <a:r>
              <a:rPr lang="mi-NZ" sz="1200" dirty="0">
                <a:effectLst/>
                <a:latin typeface="Calibri" panose="020F0502020204030204" pitchFamily="34" charset="0"/>
                <a:ea typeface="Calibri" panose="020F0502020204030204" pitchFamily="34" charset="0"/>
                <a:cs typeface="Times New Roman" panose="02020603050405020304" pitchFamily="18" charset="0"/>
              </a:rPr>
              <a:t> Ngāti Tama </a:t>
            </a:r>
            <a:r>
              <a:rPr lang="mi-NZ" sz="1200" dirty="0" err="1">
                <a:effectLst/>
                <a:latin typeface="Calibri" panose="020F0502020204030204" pitchFamily="34" charset="0"/>
                <a:ea typeface="Calibri" panose="020F0502020204030204" pitchFamily="34" charset="0"/>
                <a:cs typeface="Times New Roman" panose="02020603050405020304" pitchFamily="18" charset="0"/>
              </a:rPr>
              <a:t>opening</a:t>
            </a:r>
            <a:r>
              <a:rPr lang="mi-NZ" sz="1200" dirty="0">
                <a:effectLst/>
                <a:latin typeface="Calibri" panose="020F0502020204030204" pitchFamily="34" charset="0"/>
                <a:ea typeface="Calibri" panose="020F0502020204030204" pitchFamily="34" charset="0"/>
                <a:cs typeface="Times New Roman" panose="02020603050405020304" pitchFamily="18" charset="0"/>
              </a:rPr>
              <a:t> </a:t>
            </a:r>
            <a:r>
              <a:rPr lang="mi-NZ" sz="1200" dirty="0" err="1">
                <a:effectLst/>
                <a:latin typeface="Calibri" panose="020F0502020204030204" pitchFamily="34" charset="0"/>
                <a:ea typeface="Calibri" panose="020F0502020204030204" pitchFamily="34" charset="0"/>
                <a:cs typeface="Times New Roman" panose="02020603050405020304" pitchFamily="18" charset="0"/>
              </a:rPr>
              <a:t>submissions</a:t>
            </a:r>
            <a:r>
              <a:rPr lang="mi-NZ" sz="1200" dirty="0">
                <a:effectLst/>
                <a:latin typeface="Calibri" panose="020F0502020204030204" pitchFamily="34" charset="0"/>
                <a:ea typeface="Calibri" panose="020F0502020204030204" pitchFamily="34" charset="0"/>
                <a:cs typeface="Times New Roman" panose="02020603050405020304" pitchFamily="18" charset="0"/>
              </a:rPr>
              <a:t> para 102</a:t>
            </a:r>
            <a:endParaRPr lang="en-NZ"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NZ" dirty="0"/>
          </a:p>
        </p:txBody>
      </p:sp>
      <p:sp>
        <p:nvSpPr>
          <p:cNvPr id="4" name="Slide Number Placeholder 3"/>
          <p:cNvSpPr>
            <a:spLocks noGrp="1"/>
          </p:cNvSpPr>
          <p:nvPr>
            <p:ph type="sldNum" sz="quarter" idx="5"/>
          </p:nvPr>
        </p:nvSpPr>
        <p:spPr/>
        <p:txBody>
          <a:bodyPr/>
          <a:lstStyle/>
          <a:p>
            <a:fld id="{113D7C91-46BD-4AB7-A408-12ECBAC93D88}" type="slidenum">
              <a:rPr lang="en-NZ" smtClean="0"/>
              <a:t>21</a:t>
            </a:fld>
            <a:endParaRPr lang="en-NZ"/>
          </a:p>
        </p:txBody>
      </p:sp>
    </p:spTree>
    <p:extLst>
      <p:ext uri="{BB962C8B-B14F-4D97-AF65-F5344CB8AC3E}">
        <p14:creationId xmlns:p14="http://schemas.microsoft.com/office/powerpoint/2010/main" val="1304240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F3E5D9C-48F9-4D58-B17F-AC91FC9511C4}" type="datetimeFigureOut">
              <a:rPr lang="en-NZ" smtClean="0"/>
              <a:t>2/05/2023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470446F-1CE9-49A1-9DDF-E877D338B987}" type="slidenum">
              <a:rPr lang="en-NZ" smtClean="0"/>
              <a:t>‹#›</a:t>
            </a:fld>
            <a:endParaRPr lang="en-NZ"/>
          </a:p>
        </p:txBody>
      </p:sp>
    </p:spTree>
    <p:extLst>
      <p:ext uri="{BB962C8B-B14F-4D97-AF65-F5344CB8AC3E}">
        <p14:creationId xmlns:p14="http://schemas.microsoft.com/office/powerpoint/2010/main" val="3402892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3E5D9C-48F9-4D58-B17F-AC91FC9511C4}" type="datetimeFigureOut">
              <a:rPr lang="en-NZ" smtClean="0"/>
              <a:t>2/05/2023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470446F-1CE9-49A1-9DDF-E877D338B987}" type="slidenum">
              <a:rPr lang="en-NZ" smtClean="0"/>
              <a:t>‹#›</a:t>
            </a:fld>
            <a:endParaRPr lang="en-NZ"/>
          </a:p>
        </p:txBody>
      </p:sp>
    </p:spTree>
    <p:extLst>
      <p:ext uri="{BB962C8B-B14F-4D97-AF65-F5344CB8AC3E}">
        <p14:creationId xmlns:p14="http://schemas.microsoft.com/office/powerpoint/2010/main" val="613100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3E5D9C-48F9-4D58-B17F-AC91FC9511C4}" type="datetimeFigureOut">
              <a:rPr lang="en-NZ" smtClean="0"/>
              <a:t>2/05/2023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470446F-1CE9-49A1-9DDF-E877D338B987}" type="slidenum">
              <a:rPr lang="en-NZ" smtClean="0"/>
              <a:t>‹#›</a:t>
            </a:fld>
            <a:endParaRPr lang="en-NZ"/>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61823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3E5D9C-48F9-4D58-B17F-AC91FC9511C4}" type="datetimeFigureOut">
              <a:rPr lang="en-NZ" smtClean="0"/>
              <a:t>2/05/2023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470446F-1CE9-49A1-9DDF-E877D338B987}" type="slidenum">
              <a:rPr lang="en-NZ" smtClean="0"/>
              <a:t>‹#›</a:t>
            </a:fld>
            <a:endParaRPr lang="en-NZ"/>
          </a:p>
        </p:txBody>
      </p:sp>
    </p:spTree>
    <p:extLst>
      <p:ext uri="{BB962C8B-B14F-4D97-AF65-F5344CB8AC3E}">
        <p14:creationId xmlns:p14="http://schemas.microsoft.com/office/powerpoint/2010/main" val="12646675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3E5D9C-48F9-4D58-B17F-AC91FC9511C4}" type="datetimeFigureOut">
              <a:rPr lang="en-NZ" smtClean="0"/>
              <a:t>2/05/2023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470446F-1CE9-49A1-9DDF-E877D338B987}" type="slidenum">
              <a:rPr lang="en-NZ" smtClean="0"/>
              <a:t>‹#›</a:t>
            </a:fld>
            <a:endParaRPr lang="en-N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190114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3E5D9C-48F9-4D58-B17F-AC91FC9511C4}" type="datetimeFigureOut">
              <a:rPr lang="en-NZ" smtClean="0"/>
              <a:t>2/05/2023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470446F-1CE9-49A1-9DDF-E877D338B987}" type="slidenum">
              <a:rPr lang="en-NZ" smtClean="0"/>
              <a:t>‹#›</a:t>
            </a:fld>
            <a:endParaRPr lang="en-NZ"/>
          </a:p>
        </p:txBody>
      </p:sp>
    </p:spTree>
    <p:extLst>
      <p:ext uri="{BB962C8B-B14F-4D97-AF65-F5344CB8AC3E}">
        <p14:creationId xmlns:p14="http://schemas.microsoft.com/office/powerpoint/2010/main" val="22585519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3E5D9C-48F9-4D58-B17F-AC91FC9511C4}" type="datetimeFigureOut">
              <a:rPr lang="en-NZ" smtClean="0"/>
              <a:t>2/05/2023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470446F-1CE9-49A1-9DDF-E877D338B987}" type="slidenum">
              <a:rPr lang="en-NZ" smtClean="0"/>
              <a:t>‹#›</a:t>
            </a:fld>
            <a:endParaRPr lang="en-NZ"/>
          </a:p>
        </p:txBody>
      </p:sp>
    </p:spTree>
    <p:extLst>
      <p:ext uri="{BB962C8B-B14F-4D97-AF65-F5344CB8AC3E}">
        <p14:creationId xmlns:p14="http://schemas.microsoft.com/office/powerpoint/2010/main" val="39546266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3E5D9C-48F9-4D58-B17F-AC91FC9511C4}" type="datetimeFigureOut">
              <a:rPr lang="en-NZ" smtClean="0"/>
              <a:t>2/05/2023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470446F-1CE9-49A1-9DDF-E877D338B987}" type="slidenum">
              <a:rPr lang="en-NZ" smtClean="0"/>
              <a:t>‹#›</a:t>
            </a:fld>
            <a:endParaRPr lang="en-NZ"/>
          </a:p>
        </p:txBody>
      </p:sp>
    </p:spTree>
    <p:extLst>
      <p:ext uri="{BB962C8B-B14F-4D97-AF65-F5344CB8AC3E}">
        <p14:creationId xmlns:p14="http://schemas.microsoft.com/office/powerpoint/2010/main" val="4040928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3E5D9C-48F9-4D58-B17F-AC91FC9511C4}" type="datetimeFigureOut">
              <a:rPr lang="en-NZ" smtClean="0"/>
              <a:t>2/05/2023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470446F-1CE9-49A1-9DDF-E877D338B987}" type="slidenum">
              <a:rPr lang="en-NZ" smtClean="0"/>
              <a:t>‹#›</a:t>
            </a:fld>
            <a:endParaRPr lang="en-NZ"/>
          </a:p>
        </p:txBody>
      </p:sp>
    </p:spTree>
    <p:extLst>
      <p:ext uri="{BB962C8B-B14F-4D97-AF65-F5344CB8AC3E}">
        <p14:creationId xmlns:p14="http://schemas.microsoft.com/office/powerpoint/2010/main" val="4252215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3E5D9C-48F9-4D58-B17F-AC91FC9511C4}" type="datetimeFigureOut">
              <a:rPr lang="en-NZ" smtClean="0"/>
              <a:t>2/05/2023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470446F-1CE9-49A1-9DDF-E877D338B987}" type="slidenum">
              <a:rPr lang="en-NZ" smtClean="0"/>
              <a:t>‹#›</a:t>
            </a:fld>
            <a:endParaRPr lang="en-NZ"/>
          </a:p>
        </p:txBody>
      </p:sp>
    </p:spTree>
    <p:extLst>
      <p:ext uri="{BB962C8B-B14F-4D97-AF65-F5344CB8AC3E}">
        <p14:creationId xmlns:p14="http://schemas.microsoft.com/office/powerpoint/2010/main" val="1908613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F3E5D9C-48F9-4D58-B17F-AC91FC9511C4}" type="datetimeFigureOut">
              <a:rPr lang="en-NZ" smtClean="0"/>
              <a:t>2/05/2023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9470446F-1CE9-49A1-9DDF-E877D338B987}" type="slidenum">
              <a:rPr lang="en-NZ" smtClean="0"/>
              <a:t>‹#›</a:t>
            </a:fld>
            <a:endParaRPr lang="en-NZ"/>
          </a:p>
        </p:txBody>
      </p:sp>
    </p:spTree>
    <p:extLst>
      <p:ext uri="{BB962C8B-B14F-4D97-AF65-F5344CB8AC3E}">
        <p14:creationId xmlns:p14="http://schemas.microsoft.com/office/powerpoint/2010/main" val="2177482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F3E5D9C-48F9-4D58-B17F-AC91FC9511C4}" type="datetimeFigureOut">
              <a:rPr lang="en-NZ" smtClean="0"/>
              <a:t>2/05/2023</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9470446F-1CE9-49A1-9DDF-E877D338B987}" type="slidenum">
              <a:rPr lang="en-NZ" smtClean="0"/>
              <a:t>‹#›</a:t>
            </a:fld>
            <a:endParaRPr lang="en-NZ"/>
          </a:p>
        </p:txBody>
      </p:sp>
    </p:spTree>
    <p:extLst>
      <p:ext uri="{BB962C8B-B14F-4D97-AF65-F5344CB8AC3E}">
        <p14:creationId xmlns:p14="http://schemas.microsoft.com/office/powerpoint/2010/main" val="280796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F3E5D9C-48F9-4D58-B17F-AC91FC9511C4}" type="datetimeFigureOut">
              <a:rPr lang="en-NZ" smtClean="0"/>
              <a:t>2/05/2023</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9470446F-1CE9-49A1-9DDF-E877D338B987}" type="slidenum">
              <a:rPr lang="en-NZ" smtClean="0"/>
              <a:t>‹#›</a:t>
            </a:fld>
            <a:endParaRPr lang="en-NZ"/>
          </a:p>
        </p:txBody>
      </p:sp>
    </p:spTree>
    <p:extLst>
      <p:ext uri="{BB962C8B-B14F-4D97-AF65-F5344CB8AC3E}">
        <p14:creationId xmlns:p14="http://schemas.microsoft.com/office/powerpoint/2010/main" val="149642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3E5D9C-48F9-4D58-B17F-AC91FC9511C4}" type="datetimeFigureOut">
              <a:rPr lang="en-NZ" smtClean="0"/>
              <a:t>2/05/2023</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9470446F-1CE9-49A1-9DDF-E877D338B987}" type="slidenum">
              <a:rPr lang="en-NZ" smtClean="0"/>
              <a:t>‹#›</a:t>
            </a:fld>
            <a:endParaRPr lang="en-NZ"/>
          </a:p>
        </p:txBody>
      </p:sp>
    </p:spTree>
    <p:extLst>
      <p:ext uri="{BB962C8B-B14F-4D97-AF65-F5344CB8AC3E}">
        <p14:creationId xmlns:p14="http://schemas.microsoft.com/office/powerpoint/2010/main" val="1843172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F3E5D9C-48F9-4D58-B17F-AC91FC9511C4}" type="datetimeFigureOut">
              <a:rPr lang="en-NZ" smtClean="0"/>
              <a:t>2/05/2023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9470446F-1CE9-49A1-9DDF-E877D338B987}" type="slidenum">
              <a:rPr lang="en-NZ" smtClean="0"/>
              <a:t>‹#›</a:t>
            </a:fld>
            <a:endParaRPr lang="en-NZ"/>
          </a:p>
        </p:txBody>
      </p:sp>
    </p:spTree>
    <p:extLst>
      <p:ext uri="{BB962C8B-B14F-4D97-AF65-F5344CB8AC3E}">
        <p14:creationId xmlns:p14="http://schemas.microsoft.com/office/powerpoint/2010/main" val="4194788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F3E5D9C-48F9-4D58-B17F-AC91FC9511C4}" type="datetimeFigureOut">
              <a:rPr lang="en-NZ" smtClean="0"/>
              <a:t>2/05/2023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9470446F-1CE9-49A1-9DDF-E877D338B987}" type="slidenum">
              <a:rPr lang="en-NZ" smtClean="0"/>
              <a:t>‹#›</a:t>
            </a:fld>
            <a:endParaRPr lang="en-NZ"/>
          </a:p>
        </p:txBody>
      </p:sp>
    </p:spTree>
    <p:extLst>
      <p:ext uri="{BB962C8B-B14F-4D97-AF65-F5344CB8AC3E}">
        <p14:creationId xmlns:p14="http://schemas.microsoft.com/office/powerpoint/2010/main" val="2426488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F3E5D9C-48F9-4D58-B17F-AC91FC9511C4}" type="datetimeFigureOut">
              <a:rPr lang="en-NZ" smtClean="0"/>
              <a:t>2/05/2023</a:t>
            </a:fld>
            <a:endParaRPr lang="en-N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470446F-1CE9-49A1-9DDF-E877D338B987}" type="slidenum">
              <a:rPr lang="en-NZ" smtClean="0"/>
              <a:t>‹#›</a:t>
            </a:fld>
            <a:endParaRPr lang="en-NZ"/>
          </a:p>
        </p:txBody>
      </p:sp>
    </p:spTree>
    <p:extLst>
      <p:ext uri="{BB962C8B-B14F-4D97-AF65-F5344CB8AC3E}">
        <p14:creationId xmlns:p14="http://schemas.microsoft.com/office/powerpoint/2010/main" val="542114435"/>
      </p:ext>
    </p:extLst>
  </p:cSld>
  <p:clrMap bg1="dk1" tx1="lt1" bg2="dk2" tx2="lt2" accent1="accent1" accent2="accent2" accent3="accent3" accent4="accent4" accent5="accent5" accent6="accent6" hlink="hlink" folHlink="folHlink"/>
  <p:sldLayoutIdLst>
    <p:sldLayoutId id="2147484030" r:id="rId1"/>
    <p:sldLayoutId id="2147484031" r:id="rId2"/>
    <p:sldLayoutId id="2147484032" r:id="rId3"/>
    <p:sldLayoutId id="2147484033" r:id="rId4"/>
    <p:sldLayoutId id="2147484034" r:id="rId5"/>
    <p:sldLayoutId id="2147484035" r:id="rId6"/>
    <p:sldLayoutId id="2147484036" r:id="rId7"/>
    <p:sldLayoutId id="2147484037" r:id="rId8"/>
    <p:sldLayoutId id="2147484038" r:id="rId9"/>
    <p:sldLayoutId id="2147484039" r:id="rId10"/>
    <p:sldLayoutId id="2147484040" r:id="rId11"/>
    <p:sldLayoutId id="2147484041" r:id="rId12"/>
    <p:sldLayoutId id="2147484042" r:id="rId13"/>
    <p:sldLayoutId id="2147484043" r:id="rId14"/>
    <p:sldLayoutId id="2147484044" r:id="rId15"/>
    <p:sldLayoutId id="214748404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9D9ED-8686-815C-29E5-F673B53C0005}"/>
              </a:ext>
            </a:extLst>
          </p:cNvPr>
          <p:cNvSpPr>
            <a:spLocks noGrp="1"/>
          </p:cNvSpPr>
          <p:nvPr>
            <p:ph type="ctrTitle"/>
          </p:nvPr>
        </p:nvSpPr>
        <p:spPr>
          <a:xfrm>
            <a:off x="1507067" y="1096104"/>
            <a:ext cx="7766936" cy="2653836"/>
          </a:xfrm>
        </p:spPr>
        <p:txBody>
          <a:bodyPr>
            <a:normAutofit/>
          </a:bodyPr>
          <a:lstStyle/>
          <a:p>
            <a:pPr algn="ctr">
              <a:lnSpc>
                <a:spcPct val="90000"/>
              </a:lnSpc>
            </a:pPr>
            <a:r>
              <a:rPr lang="en-NZ" sz="4600" dirty="0">
                <a:effectLst>
                  <a:outerShdw blurRad="38100" dist="38100" dir="2700000" algn="tl">
                    <a:srgbClr val="000000">
                      <a:alpha val="43137"/>
                    </a:srgbClr>
                  </a:outerShdw>
                </a:effectLst>
                <a:latin typeface="+mn-lt"/>
              </a:rPr>
              <a:t>Tikanga and the law wānanga – Tikanga in Environmental Jurisdiction </a:t>
            </a:r>
          </a:p>
        </p:txBody>
      </p:sp>
      <p:sp>
        <p:nvSpPr>
          <p:cNvPr id="3" name="Subtitle 2">
            <a:extLst>
              <a:ext uri="{FF2B5EF4-FFF2-40B4-BE49-F238E27FC236}">
                <a16:creationId xmlns:a16="http://schemas.microsoft.com/office/drawing/2014/main" id="{198429BE-6B9D-3511-B644-B72DC8B76DE4}"/>
              </a:ext>
            </a:extLst>
          </p:cNvPr>
          <p:cNvSpPr>
            <a:spLocks noGrp="1"/>
          </p:cNvSpPr>
          <p:nvPr>
            <p:ph type="subTitle" idx="1"/>
          </p:nvPr>
        </p:nvSpPr>
        <p:spPr>
          <a:xfrm>
            <a:off x="1507066" y="3970934"/>
            <a:ext cx="8000917" cy="1355668"/>
          </a:xfrm>
        </p:spPr>
        <p:txBody>
          <a:bodyPr>
            <a:normAutofit/>
          </a:bodyPr>
          <a:lstStyle/>
          <a:p>
            <a:pPr algn="ctr">
              <a:lnSpc>
                <a:spcPct val="90000"/>
              </a:lnSpc>
            </a:pPr>
            <a:r>
              <a:rPr lang="mi-NZ" sz="1600" b="1" dirty="0"/>
              <a:t>Judge Michael Doogan</a:t>
            </a:r>
          </a:p>
          <a:p>
            <a:pPr algn="ctr">
              <a:lnSpc>
                <a:spcPct val="90000"/>
              </a:lnSpc>
            </a:pPr>
            <a:r>
              <a:rPr lang="mi-NZ" sz="1600" dirty="0"/>
              <a:t>Judge of the Māori </a:t>
            </a:r>
            <a:r>
              <a:rPr lang="en-NZ" sz="1600" dirty="0"/>
              <a:t>Land</a:t>
            </a:r>
            <a:r>
              <a:rPr lang="mi-NZ" sz="1600" dirty="0"/>
              <a:t> Court and </a:t>
            </a:r>
            <a:r>
              <a:rPr lang="en-NZ" sz="1600" dirty="0"/>
              <a:t>alternate</a:t>
            </a:r>
            <a:r>
              <a:rPr lang="mi-NZ" sz="1600" dirty="0"/>
              <a:t> Judge of the </a:t>
            </a:r>
            <a:r>
              <a:rPr lang="en-NZ" sz="1600" dirty="0"/>
              <a:t>Environment</a:t>
            </a:r>
            <a:r>
              <a:rPr lang="mi-NZ" sz="1600" dirty="0"/>
              <a:t> </a:t>
            </a:r>
            <a:r>
              <a:rPr lang="mi-NZ" sz="1600" dirty="0" err="1"/>
              <a:t>Court</a:t>
            </a:r>
            <a:endParaRPr lang="en-NZ" sz="1600" dirty="0"/>
          </a:p>
          <a:p>
            <a:pPr algn="ctr">
              <a:lnSpc>
                <a:spcPct val="90000"/>
              </a:lnSpc>
            </a:pPr>
            <a:r>
              <a:rPr lang="en-NZ" sz="1600" dirty="0"/>
              <a:t>3 May 2023</a:t>
            </a:r>
          </a:p>
        </p:txBody>
      </p:sp>
    </p:spTree>
    <p:extLst>
      <p:ext uri="{BB962C8B-B14F-4D97-AF65-F5344CB8AC3E}">
        <p14:creationId xmlns:p14="http://schemas.microsoft.com/office/powerpoint/2010/main" val="4191162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EF08A-6954-D1DE-2D69-EB84B0F7734A}"/>
              </a:ext>
            </a:extLst>
          </p:cNvPr>
          <p:cNvSpPr>
            <a:spLocks noGrp="1"/>
          </p:cNvSpPr>
          <p:nvPr>
            <p:ph type="title"/>
          </p:nvPr>
        </p:nvSpPr>
        <p:spPr>
          <a:xfrm>
            <a:off x="638863" y="631732"/>
            <a:ext cx="10197494" cy="1099457"/>
          </a:xfrm>
        </p:spPr>
        <p:txBody>
          <a:bodyPr>
            <a:normAutofit/>
          </a:bodyPr>
          <a:lstStyle/>
          <a:p>
            <a:pPr algn="ctr"/>
            <a:r>
              <a:rPr lang="en-NZ" b="1" dirty="0">
                <a:effectLst>
                  <a:outerShdw blurRad="38100" dist="38100" dir="2700000" algn="tl">
                    <a:srgbClr val="000000">
                      <a:alpha val="43137"/>
                    </a:srgbClr>
                  </a:outerShdw>
                </a:effectLst>
              </a:rPr>
              <a:t>Statutory scheme continued</a:t>
            </a:r>
          </a:p>
        </p:txBody>
      </p:sp>
      <p:graphicFrame>
        <p:nvGraphicFramePr>
          <p:cNvPr id="5" name="Content Placeholder 2">
            <a:extLst>
              <a:ext uri="{FF2B5EF4-FFF2-40B4-BE49-F238E27FC236}">
                <a16:creationId xmlns:a16="http://schemas.microsoft.com/office/drawing/2014/main" id="{ECD833F5-9FFA-080F-ED11-7CB82243B777}"/>
              </a:ext>
            </a:extLst>
          </p:cNvPr>
          <p:cNvGraphicFramePr>
            <a:graphicFrameLocks noGrp="1"/>
          </p:cNvGraphicFramePr>
          <p:nvPr>
            <p:ph idx="1"/>
            <p:extLst>
              <p:ext uri="{D42A27DB-BD31-4B8C-83A1-F6EECF244321}">
                <p14:modId xmlns:p14="http://schemas.microsoft.com/office/powerpoint/2010/main" val="3815743692"/>
              </p:ext>
            </p:extLst>
          </p:nvPr>
        </p:nvGraphicFramePr>
        <p:xfrm>
          <a:off x="638863" y="1382259"/>
          <a:ext cx="9618133" cy="40934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85765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838E9-B263-E1F4-5F9C-AC580A0A7131}"/>
              </a:ext>
            </a:extLst>
          </p:cNvPr>
          <p:cNvSpPr>
            <a:spLocks noGrp="1"/>
          </p:cNvSpPr>
          <p:nvPr>
            <p:ph type="title"/>
          </p:nvPr>
        </p:nvSpPr>
        <p:spPr>
          <a:xfrm>
            <a:off x="532333" y="609600"/>
            <a:ext cx="10197494" cy="1099457"/>
          </a:xfrm>
        </p:spPr>
        <p:txBody>
          <a:bodyPr>
            <a:normAutofit/>
          </a:bodyPr>
          <a:lstStyle/>
          <a:p>
            <a:pPr algn="ctr"/>
            <a:r>
              <a:rPr lang="en-NZ" b="1" dirty="0">
                <a:effectLst>
                  <a:outerShdw blurRad="38100" dist="38100" dir="2700000" algn="tl">
                    <a:srgbClr val="000000">
                      <a:alpha val="43137"/>
                    </a:srgbClr>
                  </a:outerShdw>
                </a:effectLst>
              </a:rPr>
              <a:t>Statutory scheme</a:t>
            </a:r>
            <a:endParaRPr lang="en-NZ" dirty="0"/>
          </a:p>
        </p:txBody>
      </p:sp>
      <p:graphicFrame>
        <p:nvGraphicFramePr>
          <p:cNvPr id="5" name="Content Placeholder 2">
            <a:extLst>
              <a:ext uri="{FF2B5EF4-FFF2-40B4-BE49-F238E27FC236}">
                <a16:creationId xmlns:a16="http://schemas.microsoft.com/office/drawing/2014/main" id="{AE41EBDB-66D8-D32B-ED0D-15672DE3088E}"/>
              </a:ext>
            </a:extLst>
          </p:cNvPr>
          <p:cNvGraphicFramePr>
            <a:graphicFrameLocks noGrp="1"/>
          </p:cNvGraphicFramePr>
          <p:nvPr>
            <p:ph idx="1"/>
            <p:extLst>
              <p:ext uri="{D42A27DB-BD31-4B8C-83A1-F6EECF244321}">
                <p14:modId xmlns:p14="http://schemas.microsoft.com/office/powerpoint/2010/main" val="4288249943"/>
              </p:ext>
            </p:extLst>
          </p:nvPr>
        </p:nvGraphicFramePr>
        <p:xfrm>
          <a:off x="873967" y="1529768"/>
          <a:ext cx="10031100" cy="45211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8019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8ACF3-E29B-EDD7-74D4-00A83D50249A}"/>
              </a:ext>
            </a:extLst>
          </p:cNvPr>
          <p:cNvSpPr>
            <a:spLocks noGrp="1"/>
          </p:cNvSpPr>
          <p:nvPr>
            <p:ph type="title"/>
          </p:nvPr>
        </p:nvSpPr>
        <p:spPr/>
        <p:txBody>
          <a:bodyPr/>
          <a:lstStyle/>
          <a:p>
            <a:pPr algn="ctr"/>
            <a:r>
              <a:rPr lang="en-NZ" b="1" dirty="0">
                <a:effectLst>
                  <a:outerShdw blurRad="38100" dist="38100" dir="2700000" algn="tl">
                    <a:srgbClr val="000000">
                      <a:alpha val="43137"/>
                    </a:srgbClr>
                  </a:outerShdw>
                </a:effectLst>
              </a:rPr>
              <a:t>Statutory scheme</a:t>
            </a:r>
            <a:endParaRPr lang="en-NZ" dirty="0"/>
          </a:p>
        </p:txBody>
      </p:sp>
      <p:sp>
        <p:nvSpPr>
          <p:cNvPr id="3" name="Content Placeholder 2">
            <a:extLst>
              <a:ext uri="{FF2B5EF4-FFF2-40B4-BE49-F238E27FC236}">
                <a16:creationId xmlns:a16="http://schemas.microsoft.com/office/drawing/2014/main" id="{2465A634-B8E6-8974-008F-23600EB3FCE9}"/>
              </a:ext>
            </a:extLst>
          </p:cNvPr>
          <p:cNvSpPr>
            <a:spLocks noGrp="1"/>
          </p:cNvSpPr>
          <p:nvPr>
            <p:ph idx="1"/>
          </p:nvPr>
        </p:nvSpPr>
        <p:spPr>
          <a:xfrm>
            <a:off x="677334" y="1930401"/>
            <a:ext cx="8386767" cy="2117816"/>
          </a:xfrm>
          <a:solidFill>
            <a:schemeClr val="accent5"/>
          </a:solidFill>
        </p:spPr>
        <p:txBody>
          <a:bodyPr/>
          <a:lstStyle/>
          <a:p>
            <a:pPr marL="0" indent="0" algn="just">
              <a:buNone/>
            </a:pPr>
            <a:r>
              <a:rPr lang="en-NZ" sz="2800" dirty="0"/>
              <a:t>The intersecting definitions of </a:t>
            </a:r>
            <a:r>
              <a:rPr lang="en-NZ" sz="2800" dirty="0" err="1"/>
              <a:t>kaitiakitanga</a:t>
            </a:r>
            <a:r>
              <a:rPr lang="en-NZ" sz="2800" dirty="0"/>
              <a:t>, tangata whenua and mana whenua place emphasis on collective customary interests and authority, held at the iwi or hapū level.</a:t>
            </a:r>
            <a:endParaRPr lang="en-US" sz="2800" dirty="0"/>
          </a:p>
        </p:txBody>
      </p:sp>
    </p:spTree>
    <p:extLst>
      <p:ext uri="{BB962C8B-B14F-4D97-AF65-F5344CB8AC3E}">
        <p14:creationId xmlns:p14="http://schemas.microsoft.com/office/powerpoint/2010/main" val="42704300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3BB87-C12E-B3CC-C9CA-52D4B45DC346}"/>
              </a:ext>
            </a:extLst>
          </p:cNvPr>
          <p:cNvSpPr>
            <a:spLocks noGrp="1"/>
          </p:cNvSpPr>
          <p:nvPr>
            <p:ph type="title"/>
          </p:nvPr>
        </p:nvSpPr>
        <p:spPr>
          <a:xfrm>
            <a:off x="997252" y="609600"/>
            <a:ext cx="10197494" cy="1099457"/>
          </a:xfrm>
        </p:spPr>
        <p:txBody>
          <a:bodyPr>
            <a:normAutofit fontScale="90000"/>
          </a:bodyPr>
          <a:lstStyle/>
          <a:p>
            <a:pPr algn="ctr"/>
            <a:r>
              <a:rPr lang="en-NZ" b="1" dirty="0">
                <a:effectLst>
                  <a:outerShdw blurRad="38100" dist="38100" dir="2700000" algn="tl">
                    <a:srgbClr val="000000">
                      <a:alpha val="43137"/>
                    </a:srgbClr>
                  </a:outerShdw>
                </a:effectLst>
              </a:rPr>
              <a:t>Numerous other provisions of significance, but note:</a:t>
            </a:r>
          </a:p>
        </p:txBody>
      </p:sp>
      <p:graphicFrame>
        <p:nvGraphicFramePr>
          <p:cNvPr id="28" name="Content Placeholder 2">
            <a:extLst>
              <a:ext uri="{FF2B5EF4-FFF2-40B4-BE49-F238E27FC236}">
                <a16:creationId xmlns:a16="http://schemas.microsoft.com/office/drawing/2014/main" id="{56AD103F-359D-15B0-E5AC-0CCA3041E2AC}"/>
              </a:ext>
            </a:extLst>
          </p:cNvPr>
          <p:cNvGraphicFramePr>
            <a:graphicFrameLocks noGrp="1"/>
          </p:cNvGraphicFramePr>
          <p:nvPr>
            <p:ph idx="1"/>
            <p:extLst>
              <p:ext uri="{D42A27DB-BD31-4B8C-83A1-F6EECF244321}">
                <p14:modId xmlns:p14="http://schemas.microsoft.com/office/powerpoint/2010/main" val="3113411610"/>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81193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1A033-2306-F835-E5BA-7E3C97269751}"/>
              </a:ext>
            </a:extLst>
          </p:cNvPr>
          <p:cNvSpPr>
            <a:spLocks noGrp="1"/>
          </p:cNvSpPr>
          <p:nvPr>
            <p:ph type="title"/>
          </p:nvPr>
        </p:nvSpPr>
        <p:spPr/>
        <p:txBody>
          <a:bodyPr/>
          <a:lstStyle/>
          <a:p>
            <a:pPr algn="ctr"/>
            <a:r>
              <a:rPr lang="en-NZ" dirty="0"/>
              <a:t>Some ongoing tensions between second and third law to be aware of:</a:t>
            </a:r>
          </a:p>
        </p:txBody>
      </p:sp>
      <p:sp>
        <p:nvSpPr>
          <p:cNvPr id="3" name="Content Placeholder 2">
            <a:extLst>
              <a:ext uri="{FF2B5EF4-FFF2-40B4-BE49-F238E27FC236}">
                <a16:creationId xmlns:a16="http://schemas.microsoft.com/office/drawing/2014/main" id="{107D24C1-908B-262A-6628-782B10DE2A5A}"/>
              </a:ext>
            </a:extLst>
          </p:cNvPr>
          <p:cNvSpPr>
            <a:spLocks noGrp="1"/>
          </p:cNvSpPr>
          <p:nvPr>
            <p:ph idx="1"/>
          </p:nvPr>
        </p:nvSpPr>
        <p:spPr/>
        <p:txBody>
          <a:bodyPr/>
          <a:lstStyle/>
          <a:p>
            <a:pPr marL="318770" marR="330835" algn="just">
              <a:lnSpc>
                <a:spcPct val="150000"/>
              </a:lnSpc>
              <a:spcBef>
                <a:spcPts val="1800"/>
              </a:spcBef>
              <a:spcAft>
                <a:spcPts val="0"/>
              </a:spcAft>
            </a:pPr>
            <a:r>
              <a:rPr lang="en-NZ" sz="1800" dirty="0">
                <a:effectLst/>
                <a:latin typeface="+mj-lt"/>
                <a:ea typeface="Calibri" panose="020F0502020204030204" pitchFamily="34" charset="0"/>
                <a:cs typeface="Times New Roman" panose="02020603050405020304" pitchFamily="18" charset="0"/>
              </a:rPr>
              <a:t>“Should [Māori] attempt to carve out a small space within the whare of the state legal system if the whenua and foundations upon which it is built are defective?”</a:t>
            </a:r>
            <a:r>
              <a:rPr lang="en-NZ" sz="1800" dirty="0">
                <a:latin typeface="+mj-lt"/>
                <a:ea typeface="Calibri" panose="020F0502020204030204" pitchFamily="34" charset="0"/>
                <a:cs typeface="Times New Roman" panose="02020603050405020304" pitchFamily="18" charset="0"/>
              </a:rPr>
              <a:t> – </a:t>
            </a:r>
            <a:r>
              <a:rPr lang="mi-NZ" sz="1800" dirty="0">
                <a:effectLst/>
                <a:latin typeface="+mj-lt"/>
                <a:ea typeface="Calibri" panose="020F0502020204030204" pitchFamily="34" charset="0"/>
                <a:cs typeface="Times New Roman" panose="02020603050405020304" pitchFamily="18" charset="0"/>
              </a:rPr>
              <a:t>Natalie</a:t>
            </a:r>
            <a:r>
              <a:rPr lang="mi-NZ" sz="1800" dirty="0">
                <a:latin typeface="+mj-lt"/>
                <a:ea typeface="Calibri" panose="020F0502020204030204" pitchFamily="34" charset="0"/>
                <a:cs typeface="Times New Roman" panose="02020603050405020304" pitchFamily="18" charset="0"/>
              </a:rPr>
              <a:t> </a:t>
            </a:r>
            <a:r>
              <a:rPr lang="mi-NZ" sz="1800" dirty="0" err="1">
                <a:latin typeface="+mj-lt"/>
                <a:ea typeface="Calibri" panose="020F0502020204030204" pitchFamily="34" charset="0"/>
                <a:cs typeface="Times New Roman" panose="02020603050405020304" pitchFamily="18" charset="0"/>
              </a:rPr>
              <a:t>Coates</a:t>
            </a:r>
            <a:r>
              <a:rPr lang="mi-NZ" sz="1800" dirty="0">
                <a:latin typeface="+mj-lt"/>
                <a:ea typeface="Calibri" panose="020F0502020204030204" pitchFamily="34" charset="0"/>
                <a:cs typeface="Times New Roman" panose="02020603050405020304" pitchFamily="18" charset="0"/>
              </a:rPr>
              <a:t>.</a:t>
            </a:r>
          </a:p>
          <a:p>
            <a:pPr marL="318770" marR="330835" algn="just">
              <a:lnSpc>
                <a:spcPct val="150000"/>
              </a:lnSpc>
              <a:spcBef>
                <a:spcPts val="1800"/>
              </a:spcBef>
            </a:pPr>
            <a:r>
              <a:rPr lang="en-NZ" sz="1800" dirty="0"/>
              <a:t>Space for rangatiratanga to operate.</a:t>
            </a:r>
          </a:p>
          <a:p>
            <a:pPr marL="0" marR="330835" indent="0" algn="just">
              <a:lnSpc>
                <a:spcPct val="150000"/>
              </a:lnSpc>
              <a:spcBef>
                <a:spcPts val="1800"/>
              </a:spcBef>
              <a:spcAft>
                <a:spcPts val="0"/>
              </a:spcAft>
              <a:buNone/>
            </a:pPr>
            <a:endParaRPr lang="mi-NZ" sz="1800" dirty="0">
              <a:latin typeface="+mj-lt"/>
              <a:ea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14FDFAF2-3CB3-942B-AD45-C2FEE970EBEE}"/>
              </a:ext>
            </a:extLst>
          </p:cNvPr>
          <p:cNvSpPr txBox="1">
            <a:spLocks/>
          </p:cNvSpPr>
          <p:nvPr/>
        </p:nvSpPr>
        <p:spPr>
          <a:xfrm>
            <a:off x="677334" y="4720562"/>
            <a:ext cx="8236529" cy="1044618"/>
          </a:xfrm>
          <a:prstGeom prst="rect">
            <a:avLst/>
          </a:prstGeom>
          <a:solidFill>
            <a:schemeClr val="accent4"/>
          </a:solidFill>
        </p:spPr>
        <p:txBody>
          <a:bodyPr vert="horz" lIns="91440" tIns="45720" rIns="91440" bIns="45720" rtlCol="0" anchor="t">
            <a:normAutofit fontScale="900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endParaRPr lang="mi-NZ" sz="2000" b="1" dirty="0">
              <a:solidFill>
                <a:schemeClr val="tx1"/>
              </a:solidFill>
            </a:endParaRPr>
          </a:p>
          <a:p>
            <a:pPr algn="just"/>
            <a:r>
              <a:rPr lang="mi-NZ" sz="2000" b="1" dirty="0">
                <a:solidFill>
                  <a:schemeClr val="tx1"/>
                </a:solidFill>
              </a:rPr>
              <a:t>“Kei whawhati noa mai te rau o te rātā” </a:t>
            </a:r>
            <a:r>
              <a:rPr lang="mi-NZ" sz="2000" dirty="0">
                <a:solidFill>
                  <a:schemeClr val="tx1"/>
                </a:solidFill>
              </a:rPr>
              <a:t>-  </a:t>
            </a:r>
            <a:r>
              <a:rPr lang="en-NZ" sz="2000" dirty="0">
                <a:solidFill>
                  <a:schemeClr val="tx1"/>
                </a:solidFill>
              </a:rPr>
              <a:t>Don't pluck the blossoms off the rata tree (some things are perfect just the way they are)</a:t>
            </a:r>
            <a:br>
              <a:rPr lang="en-US" sz="2000" dirty="0"/>
            </a:br>
            <a:endParaRPr lang="en-NZ" sz="2000" dirty="0"/>
          </a:p>
        </p:txBody>
      </p:sp>
    </p:spTree>
    <p:extLst>
      <p:ext uri="{BB962C8B-B14F-4D97-AF65-F5344CB8AC3E}">
        <p14:creationId xmlns:p14="http://schemas.microsoft.com/office/powerpoint/2010/main" val="14859714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FADC1-0F83-35AC-D4AF-EC0BCA6018D1}"/>
              </a:ext>
            </a:extLst>
          </p:cNvPr>
          <p:cNvSpPr>
            <a:spLocks noGrp="1"/>
          </p:cNvSpPr>
          <p:nvPr>
            <p:ph type="title"/>
          </p:nvPr>
        </p:nvSpPr>
        <p:spPr>
          <a:xfrm>
            <a:off x="168675" y="924507"/>
            <a:ext cx="9946347" cy="1099457"/>
          </a:xfrm>
        </p:spPr>
        <p:txBody>
          <a:bodyPr>
            <a:normAutofit/>
          </a:bodyPr>
          <a:lstStyle/>
          <a:p>
            <a:pPr algn="ctr">
              <a:lnSpc>
                <a:spcPct val="90000"/>
              </a:lnSpc>
            </a:pPr>
            <a:r>
              <a:rPr lang="en-NZ" dirty="0"/>
              <a:t>Nature of the Treaty relationship – Waitangi Tribunal</a:t>
            </a:r>
          </a:p>
        </p:txBody>
      </p:sp>
      <p:graphicFrame>
        <p:nvGraphicFramePr>
          <p:cNvPr id="5" name="Content Placeholder 2">
            <a:extLst>
              <a:ext uri="{FF2B5EF4-FFF2-40B4-BE49-F238E27FC236}">
                <a16:creationId xmlns:a16="http://schemas.microsoft.com/office/drawing/2014/main" id="{A133CA1E-004F-A884-68B6-B2F4FA7C4C08}"/>
              </a:ext>
            </a:extLst>
          </p:cNvPr>
          <p:cNvGraphicFramePr>
            <a:graphicFrameLocks noGrp="1"/>
          </p:cNvGraphicFramePr>
          <p:nvPr>
            <p:ph idx="1"/>
            <p:extLst>
              <p:ext uri="{D42A27DB-BD31-4B8C-83A1-F6EECF244321}">
                <p14:modId xmlns:p14="http://schemas.microsoft.com/office/powerpoint/2010/main" val="1209457202"/>
              </p:ext>
            </p:extLst>
          </p:nvPr>
        </p:nvGraphicFramePr>
        <p:xfrm>
          <a:off x="578498" y="1474236"/>
          <a:ext cx="11299371" cy="48985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30754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F7C6B-41DA-7819-25B4-F9419AECFBCB}"/>
              </a:ext>
            </a:extLst>
          </p:cNvPr>
          <p:cNvSpPr>
            <a:spLocks noGrp="1"/>
          </p:cNvSpPr>
          <p:nvPr>
            <p:ph type="title"/>
          </p:nvPr>
        </p:nvSpPr>
        <p:spPr/>
        <p:txBody>
          <a:bodyPr>
            <a:normAutofit/>
          </a:bodyPr>
          <a:lstStyle/>
          <a:p>
            <a:pPr algn="ctr"/>
            <a:r>
              <a:rPr lang="en-NZ" sz="3300" dirty="0"/>
              <a:t>Environment Court jurisdiction regarding relational or mana whenua issues</a:t>
            </a:r>
          </a:p>
        </p:txBody>
      </p:sp>
      <p:graphicFrame>
        <p:nvGraphicFramePr>
          <p:cNvPr id="5" name="Content Placeholder 2">
            <a:extLst>
              <a:ext uri="{FF2B5EF4-FFF2-40B4-BE49-F238E27FC236}">
                <a16:creationId xmlns:a16="http://schemas.microsoft.com/office/drawing/2014/main" id="{FFF7BDDA-16BF-09EB-50A4-D9D0EE7E4D69}"/>
              </a:ext>
            </a:extLst>
          </p:cNvPr>
          <p:cNvGraphicFramePr>
            <a:graphicFrameLocks noGrp="1"/>
          </p:cNvGraphicFramePr>
          <p:nvPr>
            <p:ph idx="1"/>
            <p:extLst>
              <p:ext uri="{D42A27DB-BD31-4B8C-83A1-F6EECF244321}">
                <p14:modId xmlns:p14="http://schemas.microsoft.com/office/powerpoint/2010/main" val="1774765088"/>
              </p:ext>
            </p:extLst>
          </p:nvPr>
        </p:nvGraphicFramePr>
        <p:xfrm>
          <a:off x="677862" y="1996752"/>
          <a:ext cx="9231247" cy="40452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58071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33" name="Group 32">
            <a:extLst>
              <a:ext uri="{FF2B5EF4-FFF2-40B4-BE49-F238E27FC236}">
                <a16:creationId xmlns:a16="http://schemas.microsoft.com/office/drawing/2014/main" id="{385D7F2E-42FA-A474-BF09-C54BA1FE2177}"/>
              </a:ext>
            </a:extLst>
          </p:cNvPr>
          <p:cNvGrpSpPr/>
          <p:nvPr/>
        </p:nvGrpSpPr>
        <p:grpSpPr>
          <a:xfrm>
            <a:off x="408996" y="764149"/>
            <a:ext cx="4379588" cy="2770609"/>
            <a:chOff x="1630053" y="3570"/>
            <a:chExt cx="2821246" cy="1692748"/>
          </a:xfrm>
          <a:solidFill>
            <a:schemeClr val="accent4"/>
          </a:solidFill>
          <a:scene3d>
            <a:camera prst="orthographicFront">
              <a:rot lat="0" lon="0" rev="0"/>
            </a:camera>
            <a:lightRig rig="balanced" dir="t">
              <a:rot lat="0" lon="0" rev="8700000"/>
            </a:lightRig>
          </a:scene3d>
        </p:grpSpPr>
        <p:sp>
          <p:nvSpPr>
            <p:cNvPr id="35" name="Rectangle: Rounded Corners 34">
              <a:extLst>
                <a:ext uri="{FF2B5EF4-FFF2-40B4-BE49-F238E27FC236}">
                  <a16:creationId xmlns:a16="http://schemas.microsoft.com/office/drawing/2014/main" id="{A2E8D1B8-3B1A-2F9D-CF8B-26C597356DCB}"/>
                </a:ext>
              </a:extLst>
            </p:cNvPr>
            <p:cNvSpPr/>
            <p:nvPr/>
          </p:nvSpPr>
          <p:spPr>
            <a:xfrm>
              <a:off x="1630053" y="3570"/>
              <a:ext cx="2821246" cy="1692748"/>
            </a:xfrm>
            <a:prstGeom prst="roundRect">
              <a:avLst>
                <a:gd name="adj" fmla="val 10000"/>
              </a:avLst>
            </a:prstGeom>
            <a:grpFill/>
            <a:ln>
              <a:noFill/>
            </a:ln>
            <a:effectLst>
              <a:outerShdw blurRad="44450" dist="27940" dir="5400000" algn="ctr">
                <a:srgbClr val="000000">
                  <a:alpha val="32000"/>
                </a:srgbClr>
              </a:outerShdw>
            </a:effectLst>
            <a:sp3d>
              <a:bevelT w="190500" h="38100"/>
            </a:sp3d>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36" name="Rectangle: Rounded Corners 4">
              <a:extLst>
                <a:ext uri="{FF2B5EF4-FFF2-40B4-BE49-F238E27FC236}">
                  <a16:creationId xmlns:a16="http://schemas.microsoft.com/office/drawing/2014/main" id="{0445C60A-ACBC-2693-A69C-8AAF2FDBF814}"/>
                </a:ext>
              </a:extLst>
            </p:cNvPr>
            <p:cNvSpPr txBox="1"/>
            <p:nvPr/>
          </p:nvSpPr>
          <p:spPr>
            <a:xfrm>
              <a:off x="1679632" y="53149"/>
              <a:ext cx="2722088" cy="1593590"/>
            </a:xfrm>
            <a:prstGeom prst="rect">
              <a:avLst/>
            </a:prstGeom>
            <a:grpFill/>
            <a:ln>
              <a:noFill/>
            </a:ln>
            <a:effectLst>
              <a:outerShdw blurRad="44450" dist="27940" dir="5400000" algn="ctr">
                <a:srgbClr val="000000">
                  <a:alpha val="32000"/>
                </a:srgbClr>
              </a:outerShdw>
            </a:effectLst>
            <a:sp3d>
              <a:bevelT w="190500" h="38100"/>
            </a:sp3d>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algn="just">
                <a:lnSpc>
                  <a:spcPct val="90000"/>
                </a:lnSpc>
                <a:spcBef>
                  <a:spcPts val="1000"/>
                </a:spcBef>
                <a:buClr>
                  <a:schemeClr val="accent1"/>
                </a:buClr>
                <a:buSzPct val="80000"/>
              </a:pPr>
              <a:r>
                <a:rPr lang="en-US" sz="1400" dirty="0">
                  <a:solidFill>
                    <a:srgbClr val="FFFFFF"/>
                  </a:solidFill>
                </a:rPr>
                <a:t>And further:</a:t>
              </a:r>
            </a:p>
            <a:p>
              <a:pPr marL="0" indent="0" algn="just">
                <a:lnSpc>
                  <a:spcPct val="90000"/>
                </a:lnSpc>
                <a:spcBef>
                  <a:spcPts val="1000"/>
                </a:spcBef>
                <a:buClr>
                  <a:schemeClr val="accent1"/>
                </a:buClr>
                <a:buSzPct val="80000"/>
                <a:buFont typeface="Wingdings 3" charset="2"/>
                <a:buChar char=""/>
              </a:pPr>
              <a:r>
                <a:rPr lang="en-US" sz="1400" dirty="0">
                  <a:solidFill>
                    <a:srgbClr val="FFFFFF"/>
                  </a:solidFill>
                  <a:effectLst/>
                </a:rPr>
                <a:t>“But any assessment of this kind will be predicated on the asserted relationship being clearly grounded in and defined in accordance with tikanga Māori and </a:t>
              </a:r>
              <a:r>
                <a:rPr lang="en-US" sz="1400" dirty="0" err="1">
                  <a:solidFill>
                    <a:srgbClr val="FFFFFF"/>
                  </a:solidFill>
                  <a:effectLst/>
                </a:rPr>
                <a:t>mātauranga</a:t>
              </a:r>
              <a:r>
                <a:rPr lang="en-US" sz="1400" dirty="0">
                  <a:solidFill>
                    <a:srgbClr val="FFFFFF"/>
                  </a:solidFill>
                  <a:effectLst/>
                </a:rPr>
                <a:t> Māori and that any claim based on it is equally clearly directed to the discharge of the statutory obligations to Māori and to a precise resource management outcome.”</a:t>
              </a:r>
              <a:endParaRPr lang="en-US" sz="1400" b="1" kern="1200" dirty="0"/>
            </a:p>
          </p:txBody>
        </p:sp>
      </p:grpSp>
      <p:grpSp>
        <p:nvGrpSpPr>
          <p:cNvPr id="43" name="Group 42">
            <a:extLst>
              <a:ext uri="{FF2B5EF4-FFF2-40B4-BE49-F238E27FC236}">
                <a16:creationId xmlns:a16="http://schemas.microsoft.com/office/drawing/2014/main" id="{5E33210C-DBC1-5A52-858C-2E118246E577}"/>
              </a:ext>
            </a:extLst>
          </p:cNvPr>
          <p:cNvGrpSpPr/>
          <p:nvPr/>
        </p:nvGrpSpPr>
        <p:grpSpPr>
          <a:xfrm>
            <a:off x="5022690" y="674703"/>
            <a:ext cx="4570520" cy="2860056"/>
            <a:chOff x="1630053" y="3570"/>
            <a:chExt cx="2821246" cy="1692748"/>
          </a:xfrm>
        </p:grpSpPr>
        <p:sp>
          <p:nvSpPr>
            <p:cNvPr id="44" name="Rectangle: Rounded Corners 43">
              <a:extLst>
                <a:ext uri="{FF2B5EF4-FFF2-40B4-BE49-F238E27FC236}">
                  <a16:creationId xmlns:a16="http://schemas.microsoft.com/office/drawing/2014/main" id="{C59E6A41-4C7E-2690-6FC2-D8CEB936F866}"/>
                </a:ext>
              </a:extLst>
            </p:cNvPr>
            <p:cNvSpPr/>
            <p:nvPr/>
          </p:nvSpPr>
          <p:spPr>
            <a:xfrm>
              <a:off x="1630053" y="3570"/>
              <a:ext cx="2821246" cy="1692748"/>
            </a:xfrm>
            <a:prstGeom prst="roundRect">
              <a:avLst>
                <a:gd name="adj" fmla="val 10000"/>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txBody>
            <a:bodyPr/>
            <a:lstStyle/>
            <a:p>
              <a:endParaRPr lang="en-NZ" dirty="0"/>
            </a:p>
          </p:txBody>
        </p:sp>
        <p:sp>
          <p:nvSpPr>
            <p:cNvPr id="45" name="Rectangle: Rounded Corners 4">
              <a:extLst>
                <a:ext uri="{FF2B5EF4-FFF2-40B4-BE49-F238E27FC236}">
                  <a16:creationId xmlns:a16="http://schemas.microsoft.com/office/drawing/2014/main" id="{28CA55B5-A8DF-E135-B50F-7E39F90EACD4}"/>
                </a:ext>
              </a:extLst>
            </p:cNvPr>
            <p:cNvSpPr txBox="1"/>
            <p:nvPr/>
          </p:nvSpPr>
          <p:spPr>
            <a:xfrm>
              <a:off x="1679632" y="79618"/>
              <a:ext cx="2722088" cy="15935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marL="0" lvl="0" indent="0" defTabSz="800100">
                <a:lnSpc>
                  <a:spcPct val="90000"/>
                </a:lnSpc>
                <a:spcBef>
                  <a:spcPct val="0"/>
                </a:spcBef>
                <a:spcAft>
                  <a:spcPct val="35000"/>
                </a:spcAft>
                <a:buNone/>
              </a:pPr>
              <a:endParaRPr lang="en-NZ" sz="1400" kern="1200" dirty="0"/>
            </a:p>
            <a:p>
              <a:pPr>
                <a:lnSpc>
                  <a:spcPct val="90000"/>
                </a:lnSpc>
                <a:spcBef>
                  <a:spcPts val="1000"/>
                </a:spcBef>
                <a:buClr>
                  <a:schemeClr val="accent1"/>
                </a:buClr>
                <a:buSzPct val="80000"/>
              </a:pPr>
              <a:r>
                <a:rPr lang="en-US" sz="1400" dirty="0">
                  <a:solidFill>
                    <a:srgbClr val="FFFFFF"/>
                  </a:solidFill>
                  <a:effectLst/>
                </a:rPr>
                <a:t>So:</a:t>
              </a:r>
            </a:p>
            <a:p>
              <a:pPr algn="just">
                <a:lnSpc>
                  <a:spcPct val="90000"/>
                </a:lnSpc>
                <a:spcBef>
                  <a:spcPts val="1000"/>
                </a:spcBef>
                <a:buClr>
                  <a:schemeClr val="accent1"/>
                </a:buClr>
                <a:buSzPct val="80000"/>
                <a:buFont typeface="Wingdings 3" charset="2"/>
                <a:buChar char=""/>
              </a:pPr>
              <a:r>
                <a:rPr lang="en-US" sz="1400" dirty="0">
                  <a:solidFill>
                    <a:srgbClr val="FFFFFF"/>
                  </a:solidFill>
                  <a:effectLst/>
                </a:rPr>
                <a:t>“The Environment </a:t>
              </a:r>
              <a:r>
                <a:rPr lang="en-US" sz="1400" dirty="0">
                  <a:solidFill>
                    <a:srgbClr val="FFFFFF"/>
                  </a:solidFill>
                </a:rPr>
                <a:t>C</a:t>
              </a:r>
              <a:r>
                <a:rPr lang="en-US" sz="1400" dirty="0">
                  <a:solidFill>
                    <a:srgbClr val="FFFFFF"/>
                  </a:solidFill>
                  <a:effectLst/>
                </a:rPr>
                <a:t>ourt is necessarily engaged in a process  ascertainment of tikanga Māori where necessary and relevant to the discharge of express statutory duties.”</a:t>
              </a:r>
            </a:p>
            <a:p>
              <a:pPr algn="just">
                <a:lnSpc>
                  <a:spcPct val="90000"/>
                </a:lnSpc>
                <a:spcBef>
                  <a:spcPts val="1000"/>
                </a:spcBef>
                <a:buClr>
                  <a:schemeClr val="accent1"/>
                </a:buClr>
                <a:buSzPct val="80000"/>
                <a:buFont typeface="Wingdings 3" charset="2"/>
                <a:buChar char=""/>
              </a:pPr>
              <a:r>
                <a:rPr lang="en-US" sz="1400" dirty="0">
                  <a:solidFill>
                    <a:srgbClr val="FFFFFF"/>
                  </a:solidFill>
                  <a:effectLst/>
                </a:rPr>
                <a:t>Where iwi claim that a particular outcome is required to meet those directions in accordance with tikanga Māori, resource management decision makers must meaningfully respond to that clai</a:t>
              </a:r>
              <a:r>
                <a:rPr lang="en-US" sz="1400" dirty="0">
                  <a:solidFill>
                    <a:srgbClr val="FFFFFF"/>
                  </a:solidFill>
                </a:rPr>
                <a:t>m, including when different iwi make divergent tikanga based claims as to what is required to meet the Part 2 obligations.</a:t>
              </a:r>
            </a:p>
            <a:p>
              <a:pPr>
                <a:lnSpc>
                  <a:spcPct val="90000"/>
                </a:lnSpc>
                <a:spcBef>
                  <a:spcPts val="1000"/>
                </a:spcBef>
                <a:buClr>
                  <a:schemeClr val="accent1"/>
                </a:buClr>
                <a:buSzPct val="80000"/>
                <a:buFont typeface="Wingdings 3" charset="2"/>
                <a:buChar char=""/>
              </a:pPr>
              <a:endParaRPr lang="en-US" sz="1400" b="1" kern="1200" dirty="0"/>
            </a:p>
          </p:txBody>
        </p:sp>
      </p:grpSp>
      <p:sp>
        <p:nvSpPr>
          <p:cNvPr id="46" name="Rectangle: Rounded Corners 45">
            <a:extLst>
              <a:ext uri="{FF2B5EF4-FFF2-40B4-BE49-F238E27FC236}">
                <a16:creationId xmlns:a16="http://schemas.microsoft.com/office/drawing/2014/main" id="{6F365800-CC87-00D2-CECC-1A6557C64542}"/>
              </a:ext>
            </a:extLst>
          </p:cNvPr>
          <p:cNvSpPr/>
          <p:nvPr/>
        </p:nvSpPr>
        <p:spPr>
          <a:xfrm>
            <a:off x="3162500" y="3861215"/>
            <a:ext cx="3199799" cy="2322081"/>
          </a:xfrm>
          <a:prstGeom prst="roundRect">
            <a:avLst>
              <a:gd name="adj" fmla="val 10000"/>
            </a:avLst>
          </a:prstGeom>
          <a:solidFill>
            <a:schemeClr val="accent2">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txBody>
          <a:bodyPr/>
          <a:lstStyle/>
          <a:p>
            <a:pPr algn="just">
              <a:lnSpc>
                <a:spcPct val="90000"/>
              </a:lnSpc>
              <a:spcBef>
                <a:spcPts val="1000"/>
              </a:spcBef>
              <a:buClr>
                <a:schemeClr val="accent1"/>
              </a:buClr>
              <a:buSzPct val="80000"/>
              <a:buFont typeface="Wingdings 3" charset="2"/>
              <a:buChar char=""/>
            </a:pPr>
            <a:r>
              <a:rPr lang="en-US" sz="1600" dirty="0">
                <a:solidFill>
                  <a:srgbClr val="FFFFFF"/>
                </a:solidFill>
                <a:effectLst/>
              </a:rPr>
              <a:t>This may involve evidential findings in respect of the applicable tikanga.</a:t>
            </a:r>
          </a:p>
          <a:p>
            <a:pPr algn="just">
              <a:lnSpc>
                <a:spcPct val="90000"/>
              </a:lnSpc>
              <a:spcBef>
                <a:spcPts val="1000"/>
              </a:spcBef>
              <a:buClr>
                <a:schemeClr val="accent1"/>
              </a:buClr>
              <a:buSzPct val="80000"/>
              <a:buFont typeface="Wingdings 3" charset="2"/>
              <a:buChar char=""/>
            </a:pPr>
            <a:r>
              <a:rPr lang="en-US" sz="1600" dirty="0">
                <a:solidFill>
                  <a:srgbClr val="FFFFFF"/>
                </a:solidFill>
                <a:effectLst/>
              </a:rPr>
              <a:t>To hold otherwise would be to emasculate those Part 2 directions of their literal and normative potency for iwi. (</a:t>
            </a:r>
            <a:r>
              <a:rPr lang="en-US" sz="1600" dirty="0">
                <a:solidFill>
                  <a:srgbClr val="FFFFFF"/>
                </a:solidFill>
              </a:rPr>
              <a:t>W</a:t>
            </a:r>
            <a:r>
              <a:rPr lang="en-US" sz="1600" dirty="0">
                <a:solidFill>
                  <a:srgbClr val="FFFFFF"/>
                </a:solidFill>
                <a:effectLst/>
              </a:rPr>
              <a:t>hata</a:t>
            </a:r>
            <a:r>
              <a:rPr lang="en-US" sz="1600" dirty="0">
                <a:solidFill>
                  <a:srgbClr val="FFFFFF"/>
                </a:solidFill>
              </a:rPr>
              <a:t> </a:t>
            </a:r>
            <a:r>
              <a:rPr lang="en-US" sz="1600" dirty="0">
                <a:solidFill>
                  <a:srgbClr val="FFFFFF"/>
                </a:solidFill>
                <a:effectLst/>
              </a:rPr>
              <a:t>J, </a:t>
            </a:r>
            <a:r>
              <a:rPr lang="en-US" sz="1600" i="1" dirty="0">
                <a:solidFill>
                  <a:srgbClr val="FFFFFF"/>
                </a:solidFill>
                <a:effectLst/>
              </a:rPr>
              <a:t>Ngāti Maru trust v Ngāti </a:t>
            </a:r>
            <a:r>
              <a:rPr lang="en-US" sz="1600" i="1" dirty="0" err="1">
                <a:solidFill>
                  <a:srgbClr val="FFFFFF"/>
                </a:solidFill>
                <a:effectLst/>
              </a:rPr>
              <a:t>Whātua</a:t>
            </a:r>
            <a:r>
              <a:rPr lang="en-US" sz="1600" i="1" dirty="0">
                <a:solidFill>
                  <a:srgbClr val="FFFFFF"/>
                </a:solidFill>
                <a:effectLst/>
              </a:rPr>
              <a:t> Ōrākei</a:t>
            </a:r>
            <a:r>
              <a:rPr lang="en-US" sz="1600" dirty="0">
                <a:solidFill>
                  <a:srgbClr val="FFFFFF"/>
                </a:solidFill>
                <a:effectLst/>
              </a:rPr>
              <a:t>).</a:t>
            </a:r>
            <a:endParaRPr lang="en-NZ" sz="1600" dirty="0"/>
          </a:p>
          <a:p>
            <a:endParaRPr lang="en-NZ" dirty="0"/>
          </a:p>
        </p:txBody>
      </p:sp>
    </p:spTree>
    <p:extLst>
      <p:ext uri="{BB962C8B-B14F-4D97-AF65-F5344CB8AC3E}">
        <p14:creationId xmlns:p14="http://schemas.microsoft.com/office/powerpoint/2010/main" val="37777469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Freeform: Shape 3">
            <a:extLst>
              <a:ext uri="{FF2B5EF4-FFF2-40B4-BE49-F238E27FC236}">
                <a16:creationId xmlns:a16="http://schemas.microsoft.com/office/drawing/2014/main" id="{0C330181-716F-7A12-2367-E6C2396004EF}"/>
              </a:ext>
            </a:extLst>
          </p:cNvPr>
          <p:cNvSpPr/>
          <p:nvPr/>
        </p:nvSpPr>
        <p:spPr>
          <a:xfrm>
            <a:off x="1565477" y="1033828"/>
            <a:ext cx="7096078" cy="608923"/>
          </a:xfrm>
          <a:custGeom>
            <a:avLst/>
            <a:gdLst>
              <a:gd name="connsiteX0" fmla="*/ 0 w 7096078"/>
              <a:gd name="connsiteY0" fmla="*/ 101489 h 608923"/>
              <a:gd name="connsiteX1" fmla="*/ 101489 w 7096078"/>
              <a:gd name="connsiteY1" fmla="*/ 0 h 608923"/>
              <a:gd name="connsiteX2" fmla="*/ 6994589 w 7096078"/>
              <a:gd name="connsiteY2" fmla="*/ 0 h 608923"/>
              <a:gd name="connsiteX3" fmla="*/ 7096078 w 7096078"/>
              <a:gd name="connsiteY3" fmla="*/ 101489 h 608923"/>
              <a:gd name="connsiteX4" fmla="*/ 7096078 w 7096078"/>
              <a:gd name="connsiteY4" fmla="*/ 507434 h 608923"/>
              <a:gd name="connsiteX5" fmla="*/ 6994589 w 7096078"/>
              <a:gd name="connsiteY5" fmla="*/ 608923 h 608923"/>
              <a:gd name="connsiteX6" fmla="*/ 101489 w 7096078"/>
              <a:gd name="connsiteY6" fmla="*/ 608923 h 608923"/>
              <a:gd name="connsiteX7" fmla="*/ 0 w 7096078"/>
              <a:gd name="connsiteY7" fmla="*/ 507434 h 608923"/>
              <a:gd name="connsiteX8" fmla="*/ 0 w 7096078"/>
              <a:gd name="connsiteY8" fmla="*/ 101489 h 6089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96078" h="608923">
                <a:moveTo>
                  <a:pt x="0" y="101489"/>
                </a:moveTo>
                <a:cubicBezTo>
                  <a:pt x="0" y="45438"/>
                  <a:pt x="45438" y="0"/>
                  <a:pt x="101489" y="0"/>
                </a:cubicBezTo>
                <a:lnTo>
                  <a:pt x="6994589" y="0"/>
                </a:lnTo>
                <a:cubicBezTo>
                  <a:pt x="7050640" y="0"/>
                  <a:pt x="7096078" y="45438"/>
                  <a:pt x="7096078" y="101489"/>
                </a:cubicBezTo>
                <a:lnTo>
                  <a:pt x="7096078" y="507434"/>
                </a:lnTo>
                <a:cubicBezTo>
                  <a:pt x="7096078" y="563485"/>
                  <a:pt x="7050640" y="608923"/>
                  <a:pt x="6994589" y="608923"/>
                </a:cubicBezTo>
                <a:lnTo>
                  <a:pt x="101489" y="608923"/>
                </a:lnTo>
                <a:cubicBezTo>
                  <a:pt x="45438" y="608923"/>
                  <a:pt x="0" y="563485"/>
                  <a:pt x="0" y="507434"/>
                </a:cubicBezTo>
                <a:lnTo>
                  <a:pt x="0" y="101489"/>
                </a:lnTo>
                <a:close/>
              </a:path>
            </a:pathLst>
          </a:custGeom>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txBody>
          <a:bodyPr spcFirstLastPara="0" vert="horz" wrap="square" lIns="75445" tIns="75445" rIns="75445" bIns="75445" numCol="1" spcCol="1270" anchor="ctr" anchorCtr="0">
            <a:noAutofit/>
          </a:bodyPr>
          <a:lstStyle/>
          <a:p>
            <a:pPr marL="0" lvl="0" indent="0" algn="just" defTabSz="533400">
              <a:lnSpc>
                <a:spcPct val="90000"/>
              </a:lnSpc>
              <a:spcBef>
                <a:spcPct val="0"/>
              </a:spcBef>
              <a:spcAft>
                <a:spcPct val="35000"/>
              </a:spcAft>
              <a:buNone/>
            </a:pPr>
            <a:r>
              <a:rPr lang="en-NZ" sz="1600" kern="1200" dirty="0"/>
              <a:t>But note need for caution in these types of assessments:</a:t>
            </a:r>
            <a:endParaRPr lang="en-US" sz="1600" kern="1200" dirty="0"/>
          </a:p>
        </p:txBody>
      </p:sp>
      <p:sp>
        <p:nvSpPr>
          <p:cNvPr id="6" name="Freeform: Shape 5">
            <a:extLst>
              <a:ext uri="{FF2B5EF4-FFF2-40B4-BE49-F238E27FC236}">
                <a16:creationId xmlns:a16="http://schemas.microsoft.com/office/drawing/2014/main" id="{560A74E9-5EEB-89FB-674F-B76C2364CD4F}"/>
              </a:ext>
            </a:extLst>
          </p:cNvPr>
          <p:cNvSpPr/>
          <p:nvPr/>
        </p:nvSpPr>
        <p:spPr>
          <a:xfrm>
            <a:off x="1500281" y="1770751"/>
            <a:ext cx="7161273" cy="2600291"/>
          </a:xfrm>
          <a:custGeom>
            <a:avLst/>
            <a:gdLst>
              <a:gd name="connsiteX0" fmla="*/ 0 w 7096078"/>
              <a:gd name="connsiteY0" fmla="*/ 297584 h 1785467"/>
              <a:gd name="connsiteX1" fmla="*/ 297584 w 7096078"/>
              <a:gd name="connsiteY1" fmla="*/ 0 h 1785467"/>
              <a:gd name="connsiteX2" fmla="*/ 6798494 w 7096078"/>
              <a:gd name="connsiteY2" fmla="*/ 0 h 1785467"/>
              <a:gd name="connsiteX3" fmla="*/ 7096078 w 7096078"/>
              <a:gd name="connsiteY3" fmla="*/ 297584 h 1785467"/>
              <a:gd name="connsiteX4" fmla="*/ 7096078 w 7096078"/>
              <a:gd name="connsiteY4" fmla="*/ 1487883 h 1785467"/>
              <a:gd name="connsiteX5" fmla="*/ 6798494 w 7096078"/>
              <a:gd name="connsiteY5" fmla="*/ 1785467 h 1785467"/>
              <a:gd name="connsiteX6" fmla="*/ 297584 w 7096078"/>
              <a:gd name="connsiteY6" fmla="*/ 1785467 h 1785467"/>
              <a:gd name="connsiteX7" fmla="*/ 0 w 7096078"/>
              <a:gd name="connsiteY7" fmla="*/ 1487883 h 1785467"/>
              <a:gd name="connsiteX8" fmla="*/ 0 w 7096078"/>
              <a:gd name="connsiteY8" fmla="*/ 297584 h 1785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96078" h="1785467">
                <a:moveTo>
                  <a:pt x="0" y="297584"/>
                </a:moveTo>
                <a:cubicBezTo>
                  <a:pt x="0" y="133233"/>
                  <a:pt x="133233" y="0"/>
                  <a:pt x="297584" y="0"/>
                </a:cubicBezTo>
                <a:lnTo>
                  <a:pt x="6798494" y="0"/>
                </a:lnTo>
                <a:cubicBezTo>
                  <a:pt x="6962845" y="0"/>
                  <a:pt x="7096078" y="133233"/>
                  <a:pt x="7096078" y="297584"/>
                </a:cubicBezTo>
                <a:lnTo>
                  <a:pt x="7096078" y="1487883"/>
                </a:lnTo>
                <a:cubicBezTo>
                  <a:pt x="7096078" y="1652234"/>
                  <a:pt x="6962845" y="1785467"/>
                  <a:pt x="6798494" y="1785467"/>
                </a:cubicBezTo>
                <a:lnTo>
                  <a:pt x="297584" y="1785467"/>
                </a:lnTo>
                <a:cubicBezTo>
                  <a:pt x="133233" y="1785467"/>
                  <a:pt x="0" y="1652234"/>
                  <a:pt x="0" y="1487883"/>
                </a:cubicBezTo>
                <a:lnTo>
                  <a:pt x="0" y="297584"/>
                </a:lnTo>
                <a:close/>
              </a:path>
            </a:pathLst>
          </a:custGeom>
          <a:solidFill>
            <a:schemeClr val="accent4"/>
          </a:solidFill>
        </p:spPr>
        <p:style>
          <a:lnRef idx="0">
            <a:schemeClr val="lt1">
              <a:hueOff val="0"/>
              <a:satOff val="0"/>
              <a:lumOff val="0"/>
              <a:alphaOff val="0"/>
            </a:schemeClr>
          </a:lnRef>
          <a:fillRef idx="3">
            <a:scrgbClr r="0" g="0" b="0"/>
          </a:fillRef>
          <a:effectRef idx="2">
            <a:schemeClr val="accent2">
              <a:hueOff val="-988095"/>
              <a:satOff val="4733"/>
              <a:lumOff val="4379"/>
              <a:alphaOff val="0"/>
            </a:schemeClr>
          </a:effectRef>
          <a:fontRef idx="minor">
            <a:schemeClr val="lt1"/>
          </a:fontRef>
        </p:style>
        <p:txBody>
          <a:bodyPr spcFirstLastPara="0" vert="horz" wrap="square" lIns="132879" tIns="132879" rIns="132879" bIns="132879" numCol="1" spcCol="1270" anchor="ctr" anchorCtr="0">
            <a:noAutofit/>
          </a:bodyPr>
          <a:lstStyle/>
          <a:p>
            <a:pPr marL="0" lvl="0" indent="0" algn="just" defTabSz="533400">
              <a:lnSpc>
                <a:spcPct val="90000"/>
              </a:lnSpc>
              <a:spcBef>
                <a:spcPct val="0"/>
              </a:spcBef>
              <a:spcAft>
                <a:spcPct val="35000"/>
              </a:spcAft>
              <a:buNone/>
            </a:pPr>
            <a:r>
              <a:rPr lang="en-NZ" sz="1600" kern="1200" dirty="0"/>
              <a:t>“Where there are layers of interests in a site, all the layers are valid. They derive from centuries of complex interaction with the whenua and give all the groups with connections mana in the site. For an external agency like The Office of Treaty Settlements to determine that the interests of only one group should be recognised, and the others put to one side, runs counter to every aspect of tikanga we can think of. It fails to recognise the cultural resonance of iconic sites, and the absolute imperative of talking to people directly about what is going on when allocation of exclusive rights in maunga is in contemplation.” (Tamaki Makaurau Settlement Process Report: Waitangi Tribunal 2007)</a:t>
            </a:r>
            <a:endParaRPr lang="en-US" sz="1600" kern="1200" dirty="0"/>
          </a:p>
        </p:txBody>
      </p:sp>
      <p:sp>
        <p:nvSpPr>
          <p:cNvPr id="7" name="Freeform: Shape 6">
            <a:extLst>
              <a:ext uri="{FF2B5EF4-FFF2-40B4-BE49-F238E27FC236}">
                <a16:creationId xmlns:a16="http://schemas.microsoft.com/office/drawing/2014/main" id="{17EC7C84-0F03-D0A4-E0B5-02E17FEB8238}"/>
              </a:ext>
            </a:extLst>
          </p:cNvPr>
          <p:cNvSpPr/>
          <p:nvPr/>
        </p:nvSpPr>
        <p:spPr>
          <a:xfrm>
            <a:off x="1532878" y="4491389"/>
            <a:ext cx="7096078" cy="571869"/>
          </a:xfrm>
          <a:custGeom>
            <a:avLst/>
            <a:gdLst>
              <a:gd name="connsiteX0" fmla="*/ 0 w 7096078"/>
              <a:gd name="connsiteY0" fmla="*/ 252530 h 1515150"/>
              <a:gd name="connsiteX1" fmla="*/ 252530 w 7096078"/>
              <a:gd name="connsiteY1" fmla="*/ 0 h 1515150"/>
              <a:gd name="connsiteX2" fmla="*/ 6843548 w 7096078"/>
              <a:gd name="connsiteY2" fmla="*/ 0 h 1515150"/>
              <a:gd name="connsiteX3" fmla="*/ 7096078 w 7096078"/>
              <a:gd name="connsiteY3" fmla="*/ 252530 h 1515150"/>
              <a:gd name="connsiteX4" fmla="*/ 7096078 w 7096078"/>
              <a:gd name="connsiteY4" fmla="*/ 1262620 h 1515150"/>
              <a:gd name="connsiteX5" fmla="*/ 6843548 w 7096078"/>
              <a:gd name="connsiteY5" fmla="*/ 1515150 h 1515150"/>
              <a:gd name="connsiteX6" fmla="*/ 252530 w 7096078"/>
              <a:gd name="connsiteY6" fmla="*/ 1515150 h 1515150"/>
              <a:gd name="connsiteX7" fmla="*/ 0 w 7096078"/>
              <a:gd name="connsiteY7" fmla="*/ 1262620 h 1515150"/>
              <a:gd name="connsiteX8" fmla="*/ 0 w 7096078"/>
              <a:gd name="connsiteY8" fmla="*/ 252530 h 1515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96078" h="1515150">
                <a:moveTo>
                  <a:pt x="0" y="252530"/>
                </a:moveTo>
                <a:cubicBezTo>
                  <a:pt x="0" y="113062"/>
                  <a:pt x="113062" y="0"/>
                  <a:pt x="252530" y="0"/>
                </a:cubicBezTo>
                <a:lnTo>
                  <a:pt x="6843548" y="0"/>
                </a:lnTo>
                <a:cubicBezTo>
                  <a:pt x="6983016" y="0"/>
                  <a:pt x="7096078" y="113062"/>
                  <a:pt x="7096078" y="252530"/>
                </a:cubicBezTo>
                <a:lnTo>
                  <a:pt x="7096078" y="1262620"/>
                </a:lnTo>
                <a:cubicBezTo>
                  <a:pt x="7096078" y="1402088"/>
                  <a:pt x="6983016" y="1515150"/>
                  <a:pt x="6843548" y="1515150"/>
                </a:cubicBezTo>
                <a:lnTo>
                  <a:pt x="252530" y="1515150"/>
                </a:lnTo>
                <a:cubicBezTo>
                  <a:pt x="113062" y="1515150"/>
                  <a:pt x="0" y="1402088"/>
                  <a:pt x="0" y="1262620"/>
                </a:cubicBezTo>
                <a:lnTo>
                  <a:pt x="0" y="252530"/>
                </a:lnTo>
                <a:close/>
              </a:path>
            </a:pathLst>
          </a:custGeom>
          <a:solidFill>
            <a:schemeClr val="accent2">
              <a:lumMod val="75000"/>
            </a:schemeClr>
          </a:solidFill>
        </p:spPr>
        <p:style>
          <a:lnRef idx="0">
            <a:schemeClr val="lt1">
              <a:hueOff val="0"/>
              <a:satOff val="0"/>
              <a:lumOff val="0"/>
              <a:alphaOff val="0"/>
            </a:schemeClr>
          </a:lnRef>
          <a:fillRef idx="3">
            <a:scrgbClr r="0" g="0" b="0"/>
          </a:fillRef>
          <a:effectRef idx="2">
            <a:schemeClr val="accent2">
              <a:hueOff val="-1976191"/>
              <a:satOff val="9467"/>
              <a:lumOff val="8758"/>
              <a:alphaOff val="0"/>
            </a:schemeClr>
          </a:effectRef>
          <a:fontRef idx="minor">
            <a:schemeClr val="lt1"/>
          </a:fontRef>
        </p:style>
        <p:txBody>
          <a:bodyPr spcFirstLastPara="0" vert="horz" wrap="square" lIns="119684" tIns="119684" rIns="119684" bIns="119684" numCol="1" spcCol="1270" anchor="ctr" anchorCtr="0">
            <a:noAutofit/>
          </a:bodyPr>
          <a:lstStyle/>
          <a:p>
            <a:pPr marL="0" lvl="0" indent="0" algn="just" defTabSz="533400">
              <a:lnSpc>
                <a:spcPct val="90000"/>
              </a:lnSpc>
              <a:spcBef>
                <a:spcPct val="0"/>
              </a:spcBef>
              <a:spcAft>
                <a:spcPct val="35000"/>
              </a:spcAft>
              <a:buNone/>
            </a:pPr>
            <a:r>
              <a:rPr lang="en-NZ" sz="1600" kern="1200" dirty="0"/>
              <a:t>See </a:t>
            </a:r>
            <a:r>
              <a:rPr lang="en-NZ" sz="1600" i="1" kern="1200" dirty="0"/>
              <a:t>Ngāi Te Hapū Inc v Bay of Plenty Regional Council </a:t>
            </a:r>
            <a:r>
              <a:rPr lang="en-NZ" sz="1600" kern="1200" dirty="0"/>
              <a:t>[2017] </a:t>
            </a:r>
            <a:r>
              <a:rPr lang="en-NZ" sz="1600" kern="1200" dirty="0" err="1"/>
              <a:t>NZEnvC</a:t>
            </a:r>
            <a:r>
              <a:rPr lang="en-NZ" sz="1600" kern="1200" dirty="0"/>
              <a:t> 73 at [82]</a:t>
            </a:r>
            <a:endParaRPr lang="en-US" sz="1600" kern="1200" dirty="0"/>
          </a:p>
        </p:txBody>
      </p:sp>
      <p:sp>
        <p:nvSpPr>
          <p:cNvPr id="8" name="Freeform: Shape 7">
            <a:extLst>
              <a:ext uri="{FF2B5EF4-FFF2-40B4-BE49-F238E27FC236}">
                <a16:creationId xmlns:a16="http://schemas.microsoft.com/office/drawing/2014/main" id="{3F6C5A54-FC20-C68C-1027-44EB7BFE6A59}"/>
              </a:ext>
            </a:extLst>
          </p:cNvPr>
          <p:cNvSpPr/>
          <p:nvPr/>
        </p:nvSpPr>
        <p:spPr>
          <a:xfrm>
            <a:off x="1565477" y="5183605"/>
            <a:ext cx="7096078" cy="737801"/>
          </a:xfrm>
          <a:custGeom>
            <a:avLst/>
            <a:gdLst>
              <a:gd name="connsiteX0" fmla="*/ 0 w 7096078"/>
              <a:gd name="connsiteY0" fmla="*/ 252530 h 1515150"/>
              <a:gd name="connsiteX1" fmla="*/ 252530 w 7096078"/>
              <a:gd name="connsiteY1" fmla="*/ 0 h 1515150"/>
              <a:gd name="connsiteX2" fmla="*/ 6843548 w 7096078"/>
              <a:gd name="connsiteY2" fmla="*/ 0 h 1515150"/>
              <a:gd name="connsiteX3" fmla="*/ 7096078 w 7096078"/>
              <a:gd name="connsiteY3" fmla="*/ 252530 h 1515150"/>
              <a:gd name="connsiteX4" fmla="*/ 7096078 w 7096078"/>
              <a:gd name="connsiteY4" fmla="*/ 1262620 h 1515150"/>
              <a:gd name="connsiteX5" fmla="*/ 6843548 w 7096078"/>
              <a:gd name="connsiteY5" fmla="*/ 1515150 h 1515150"/>
              <a:gd name="connsiteX6" fmla="*/ 252530 w 7096078"/>
              <a:gd name="connsiteY6" fmla="*/ 1515150 h 1515150"/>
              <a:gd name="connsiteX7" fmla="*/ 0 w 7096078"/>
              <a:gd name="connsiteY7" fmla="*/ 1262620 h 1515150"/>
              <a:gd name="connsiteX8" fmla="*/ 0 w 7096078"/>
              <a:gd name="connsiteY8" fmla="*/ 252530 h 1515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96078" h="1515150">
                <a:moveTo>
                  <a:pt x="0" y="252530"/>
                </a:moveTo>
                <a:cubicBezTo>
                  <a:pt x="0" y="113062"/>
                  <a:pt x="113062" y="0"/>
                  <a:pt x="252530" y="0"/>
                </a:cubicBezTo>
                <a:lnTo>
                  <a:pt x="6843548" y="0"/>
                </a:lnTo>
                <a:cubicBezTo>
                  <a:pt x="6983016" y="0"/>
                  <a:pt x="7096078" y="113062"/>
                  <a:pt x="7096078" y="252530"/>
                </a:cubicBezTo>
                <a:lnTo>
                  <a:pt x="7096078" y="1262620"/>
                </a:lnTo>
                <a:cubicBezTo>
                  <a:pt x="7096078" y="1402088"/>
                  <a:pt x="6983016" y="1515150"/>
                  <a:pt x="6843548" y="1515150"/>
                </a:cubicBezTo>
                <a:lnTo>
                  <a:pt x="252530" y="1515150"/>
                </a:lnTo>
                <a:cubicBezTo>
                  <a:pt x="113062" y="1515150"/>
                  <a:pt x="0" y="1402088"/>
                  <a:pt x="0" y="1262620"/>
                </a:cubicBezTo>
                <a:lnTo>
                  <a:pt x="0" y="252530"/>
                </a:lnTo>
                <a:close/>
              </a:path>
            </a:pathLst>
          </a:custGeom>
          <a:solidFill>
            <a:schemeClr val="accent2">
              <a:lumMod val="50000"/>
            </a:schemeClr>
          </a:solidFill>
        </p:spPr>
        <p:style>
          <a:lnRef idx="0">
            <a:schemeClr val="lt1">
              <a:hueOff val="0"/>
              <a:satOff val="0"/>
              <a:lumOff val="0"/>
              <a:alphaOff val="0"/>
            </a:schemeClr>
          </a:lnRef>
          <a:fillRef idx="3">
            <a:scrgbClr r="0" g="0" b="0"/>
          </a:fillRef>
          <a:effectRef idx="2">
            <a:schemeClr val="accent2">
              <a:hueOff val="-2964286"/>
              <a:satOff val="14200"/>
              <a:lumOff val="13137"/>
              <a:alphaOff val="0"/>
            </a:schemeClr>
          </a:effectRef>
          <a:fontRef idx="minor">
            <a:schemeClr val="lt1"/>
          </a:fontRef>
        </p:style>
        <p:txBody>
          <a:bodyPr spcFirstLastPara="0" vert="horz" wrap="square" lIns="119684" tIns="119684" rIns="119684" bIns="119684" numCol="1" spcCol="1270" anchor="ctr" anchorCtr="0">
            <a:noAutofit/>
          </a:bodyPr>
          <a:lstStyle/>
          <a:p>
            <a:pPr marL="0" lvl="0" indent="0" algn="just" defTabSz="533400">
              <a:lnSpc>
                <a:spcPct val="90000"/>
              </a:lnSpc>
              <a:spcBef>
                <a:spcPct val="0"/>
              </a:spcBef>
              <a:spcAft>
                <a:spcPct val="35000"/>
              </a:spcAft>
              <a:buNone/>
            </a:pPr>
            <a:r>
              <a:rPr lang="en-NZ" sz="1600" kern="1200" dirty="0"/>
              <a:t>See also Motiti Report on the Te </a:t>
            </a:r>
            <a:r>
              <a:rPr lang="en-NZ" sz="1600" kern="1200" dirty="0" err="1"/>
              <a:t>Motere</a:t>
            </a:r>
            <a:r>
              <a:rPr lang="en-NZ" sz="1600" kern="1200" dirty="0"/>
              <a:t> o Motiti Inquiry: Waitangi Tribunal 2023 for examples of forensic weighting of competing mana whenua or customary authority claims.</a:t>
            </a:r>
            <a:endParaRPr lang="en-US" sz="1600" kern="1200" dirty="0"/>
          </a:p>
        </p:txBody>
      </p:sp>
    </p:spTree>
    <p:extLst>
      <p:ext uri="{BB962C8B-B14F-4D97-AF65-F5344CB8AC3E}">
        <p14:creationId xmlns:p14="http://schemas.microsoft.com/office/powerpoint/2010/main" val="39660141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B61FD-B2E9-8D86-5351-F8050958775C}"/>
              </a:ext>
            </a:extLst>
          </p:cNvPr>
          <p:cNvSpPr>
            <a:spLocks noGrp="1"/>
          </p:cNvSpPr>
          <p:nvPr>
            <p:ph type="title"/>
          </p:nvPr>
        </p:nvSpPr>
        <p:spPr>
          <a:xfrm>
            <a:off x="331104" y="591062"/>
            <a:ext cx="3743116" cy="5545667"/>
          </a:xfrm>
        </p:spPr>
        <p:txBody>
          <a:bodyPr anchor="ctr">
            <a:normAutofit/>
          </a:bodyPr>
          <a:lstStyle/>
          <a:p>
            <a:r>
              <a:rPr lang="en-NZ" dirty="0">
                <a:solidFill>
                  <a:schemeClr val="tx1">
                    <a:lumMod val="85000"/>
                    <a:lumOff val="15000"/>
                  </a:schemeClr>
                </a:solidFill>
              </a:rPr>
              <a:t>Some metrics for the exercise of the jurisdiction to consider relational claims:</a:t>
            </a:r>
          </a:p>
        </p:txBody>
      </p:sp>
      <p:sp>
        <p:nvSpPr>
          <p:cNvPr id="3" name="Content Placeholder 2">
            <a:extLst>
              <a:ext uri="{FF2B5EF4-FFF2-40B4-BE49-F238E27FC236}">
                <a16:creationId xmlns:a16="http://schemas.microsoft.com/office/drawing/2014/main" id="{9A02EB62-324E-637C-B477-F5838838E01D}"/>
              </a:ext>
            </a:extLst>
          </p:cNvPr>
          <p:cNvSpPr>
            <a:spLocks noGrp="1"/>
          </p:cNvSpPr>
          <p:nvPr>
            <p:ph idx="1"/>
          </p:nvPr>
        </p:nvSpPr>
        <p:spPr>
          <a:xfrm>
            <a:off x="4074220" y="585145"/>
            <a:ext cx="5511296" cy="5545667"/>
          </a:xfrm>
        </p:spPr>
        <p:txBody>
          <a:bodyPr anchor="ctr">
            <a:normAutofit lnSpcReduction="10000"/>
          </a:bodyPr>
          <a:lstStyle/>
          <a:p>
            <a:pPr marL="0" indent="0" algn="just">
              <a:lnSpc>
                <a:spcPct val="90000"/>
              </a:lnSpc>
              <a:buNone/>
            </a:pPr>
            <a:r>
              <a:rPr lang="en-NZ" sz="1500" dirty="0">
                <a:solidFill>
                  <a:srgbClr val="FFFFFF"/>
                </a:solidFill>
              </a:rPr>
              <a:t>“the rule of reason’ approach (Ngāti </a:t>
            </a:r>
            <a:r>
              <a:rPr lang="en-NZ" sz="1500" dirty="0" err="1">
                <a:solidFill>
                  <a:srgbClr val="FFFFFF"/>
                </a:solidFill>
              </a:rPr>
              <a:t>Hokopū</a:t>
            </a:r>
            <a:r>
              <a:rPr lang="en-NZ" sz="1500" dirty="0">
                <a:solidFill>
                  <a:srgbClr val="FFFFFF"/>
                </a:solidFill>
              </a:rPr>
              <a:t>):</a:t>
            </a:r>
          </a:p>
          <a:p>
            <a:pPr marL="342900" marR="330835" lvl="0" indent="-342900" algn="just">
              <a:lnSpc>
                <a:spcPct val="90000"/>
              </a:lnSpc>
              <a:spcBef>
                <a:spcPts val="1800"/>
              </a:spcBef>
              <a:spcAft>
                <a:spcPts val="0"/>
              </a:spcAft>
              <a:buFont typeface="Symbol" panose="05050102010706020507" pitchFamily="18" charset="2"/>
              <a:buChar char=""/>
            </a:pPr>
            <a:r>
              <a:rPr lang="en-NZ" sz="1500" dirty="0">
                <a:solidFill>
                  <a:srgbClr val="FFFFFF"/>
                </a:solidFill>
                <a:effectLst/>
                <a:ea typeface="Calibri" panose="020F0502020204030204" pitchFamily="34" charset="0"/>
                <a:cs typeface="Times New Roman" panose="02020603050405020304" pitchFamily="18" charset="0"/>
              </a:rPr>
              <a:t>whether the values correlate with physical features of the world (places, people);</a:t>
            </a:r>
          </a:p>
          <a:p>
            <a:pPr marL="342900" marR="330835" lvl="0" indent="-342900" algn="just">
              <a:lnSpc>
                <a:spcPct val="90000"/>
              </a:lnSpc>
              <a:spcBef>
                <a:spcPts val="1800"/>
              </a:spcBef>
              <a:spcAft>
                <a:spcPts val="0"/>
              </a:spcAft>
              <a:buFont typeface="Symbol" panose="05050102010706020507" pitchFamily="18" charset="2"/>
              <a:buChar char=""/>
            </a:pPr>
            <a:r>
              <a:rPr lang="en-NZ" sz="1500" dirty="0">
                <a:solidFill>
                  <a:srgbClr val="FFFFFF"/>
                </a:solidFill>
                <a:effectLst/>
                <a:ea typeface="Calibri" panose="020F0502020204030204" pitchFamily="34" charset="0"/>
                <a:cs typeface="Times New Roman" panose="02020603050405020304" pitchFamily="18" charset="0"/>
              </a:rPr>
              <a:t>peoples' explanations of their values and their traditions; </a:t>
            </a:r>
          </a:p>
          <a:p>
            <a:pPr marL="342900" marR="330835" lvl="0" indent="-342900" algn="just">
              <a:lnSpc>
                <a:spcPct val="90000"/>
              </a:lnSpc>
              <a:spcBef>
                <a:spcPts val="1800"/>
              </a:spcBef>
              <a:spcAft>
                <a:spcPts val="0"/>
              </a:spcAft>
              <a:buFont typeface="Symbol" panose="05050102010706020507" pitchFamily="18" charset="2"/>
              <a:buChar char=""/>
            </a:pPr>
            <a:r>
              <a:rPr lang="en-NZ" sz="1500" dirty="0">
                <a:solidFill>
                  <a:srgbClr val="FFFFFF"/>
                </a:solidFill>
                <a:effectLst/>
                <a:ea typeface="Calibri" panose="020F0502020204030204" pitchFamily="34" charset="0"/>
                <a:cs typeface="Times New Roman" panose="02020603050405020304" pitchFamily="18" charset="0"/>
              </a:rPr>
              <a:t>whether there is external evidence (e.g., Māori Land Court Minutes) or corroborating information (e.g., waiata, or whakatauki) about the values. By 'external' we mean before they became important for a particular issue and (potentially) changed by the value holders;</a:t>
            </a:r>
          </a:p>
          <a:p>
            <a:pPr marL="342900" marR="330835" lvl="0" indent="-342900" algn="just">
              <a:lnSpc>
                <a:spcPct val="90000"/>
              </a:lnSpc>
              <a:spcBef>
                <a:spcPts val="1800"/>
              </a:spcBef>
              <a:spcAft>
                <a:spcPts val="0"/>
              </a:spcAft>
              <a:buFont typeface="Symbol" panose="05050102010706020507" pitchFamily="18" charset="2"/>
              <a:buChar char=""/>
            </a:pPr>
            <a:r>
              <a:rPr lang="en-NZ" sz="1500" dirty="0">
                <a:solidFill>
                  <a:srgbClr val="FFFFFF"/>
                </a:solidFill>
                <a:effectLst/>
                <a:ea typeface="Calibri" panose="020F0502020204030204" pitchFamily="34" charset="0"/>
                <a:cs typeface="Times New Roman" panose="02020603050405020304" pitchFamily="18" charset="0"/>
              </a:rPr>
              <a:t>the internal consistency of peoples' explanations (whether there are contradictions);</a:t>
            </a:r>
          </a:p>
          <a:p>
            <a:pPr marL="342900" marR="330835" lvl="0" indent="-342900" algn="just">
              <a:lnSpc>
                <a:spcPct val="90000"/>
              </a:lnSpc>
              <a:spcBef>
                <a:spcPts val="1800"/>
              </a:spcBef>
              <a:spcAft>
                <a:spcPts val="0"/>
              </a:spcAft>
              <a:buFont typeface="Symbol" panose="05050102010706020507" pitchFamily="18" charset="2"/>
              <a:buChar char=""/>
            </a:pPr>
            <a:r>
              <a:rPr lang="en-NZ" sz="1500" dirty="0">
                <a:solidFill>
                  <a:srgbClr val="FFFFFF"/>
                </a:solidFill>
                <a:effectLst/>
                <a:ea typeface="Calibri" panose="020F0502020204030204" pitchFamily="34" charset="0"/>
                <a:cs typeface="Times New Roman" panose="02020603050405020304" pitchFamily="18" charset="0"/>
              </a:rPr>
              <a:t>the coherence of those values with others;</a:t>
            </a:r>
          </a:p>
          <a:p>
            <a:pPr marL="342900" marR="330835" lvl="0" indent="-342900" algn="just">
              <a:lnSpc>
                <a:spcPct val="90000"/>
              </a:lnSpc>
              <a:spcBef>
                <a:spcPts val="1800"/>
              </a:spcBef>
              <a:spcAft>
                <a:spcPts val="0"/>
              </a:spcAft>
              <a:buFont typeface="Symbol" panose="05050102010706020507" pitchFamily="18" charset="2"/>
              <a:buChar char=""/>
            </a:pPr>
            <a:r>
              <a:rPr lang="en-NZ" sz="1500" dirty="0">
                <a:solidFill>
                  <a:srgbClr val="FFFFFF"/>
                </a:solidFill>
                <a:effectLst/>
                <a:ea typeface="Calibri" panose="020F0502020204030204" pitchFamily="34" charset="0"/>
                <a:cs typeface="Times New Roman" panose="02020603050405020304" pitchFamily="18" charset="0"/>
              </a:rPr>
              <a:t>how widely the beliefs are expressed and held. In a Court, of course, values are ascertained by listening to and assessing evidence dispassionately with the assistance of cross-examination and submissions. Further, there are 'rules' as to how to weigh or assess evidence.</a:t>
            </a:r>
          </a:p>
        </p:txBody>
      </p:sp>
    </p:spTree>
    <p:extLst>
      <p:ext uri="{BB962C8B-B14F-4D97-AF65-F5344CB8AC3E}">
        <p14:creationId xmlns:p14="http://schemas.microsoft.com/office/powerpoint/2010/main" val="3065011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99925-B3CE-A35C-F37C-F7FE5194F44D}"/>
              </a:ext>
            </a:extLst>
          </p:cNvPr>
          <p:cNvSpPr>
            <a:spLocks noGrp="1"/>
          </p:cNvSpPr>
          <p:nvPr>
            <p:ph type="title"/>
          </p:nvPr>
        </p:nvSpPr>
        <p:spPr/>
        <p:txBody>
          <a:bodyPr>
            <a:normAutofit/>
          </a:bodyPr>
          <a:lstStyle/>
          <a:p>
            <a:pPr algn="ctr"/>
            <a:r>
              <a:rPr lang="en-NZ" b="1" dirty="0">
                <a:effectLst>
                  <a:outerShdw blurRad="38100" dist="38100" dir="2700000" algn="tl">
                    <a:srgbClr val="000000">
                      <a:alpha val="43137"/>
                    </a:srgbClr>
                  </a:outerShdw>
                </a:effectLst>
              </a:rPr>
              <a:t>Three topics:</a:t>
            </a:r>
          </a:p>
        </p:txBody>
      </p:sp>
      <p:graphicFrame>
        <p:nvGraphicFramePr>
          <p:cNvPr id="5" name="Content Placeholder 2">
            <a:extLst>
              <a:ext uri="{FF2B5EF4-FFF2-40B4-BE49-F238E27FC236}">
                <a16:creationId xmlns:a16="http://schemas.microsoft.com/office/drawing/2014/main" id="{4902B0CC-E9E4-82E4-BE43-981A1E61F192}"/>
              </a:ext>
            </a:extLst>
          </p:cNvPr>
          <p:cNvGraphicFramePr>
            <a:graphicFrameLocks noGrp="1"/>
          </p:cNvGraphicFramePr>
          <p:nvPr>
            <p:ph idx="1"/>
            <p:extLst>
              <p:ext uri="{D42A27DB-BD31-4B8C-83A1-F6EECF244321}">
                <p14:modId xmlns:p14="http://schemas.microsoft.com/office/powerpoint/2010/main" val="643954526"/>
              </p:ext>
            </p:extLst>
          </p:nvPr>
        </p:nvGraphicFramePr>
        <p:xfrm>
          <a:off x="677863" y="1669002"/>
          <a:ext cx="8803488" cy="43730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9579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F22E8-A579-36E3-C819-7BE27CEAEE41}"/>
              </a:ext>
            </a:extLst>
          </p:cNvPr>
          <p:cNvSpPr>
            <a:spLocks noGrp="1"/>
          </p:cNvSpPr>
          <p:nvPr>
            <p:ph type="title"/>
          </p:nvPr>
        </p:nvSpPr>
        <p:spPr>
          <a:xfrm>
            <a:off x="1286933" y="609600"/>
            <a:ext cx="10197494" cy="1099457"/>
          </a:xfrm>
        </p:spPr>
        <p:txBody>
          <a:bodyPr>
            <a:normAutofit fontScale="90000"/>
          </a:bodyPr>
          <a:lstStyle/>
          <a:p>
            <a:pPr algn="ctr"/>
            <a:r>
              <a:rPr lang="en-NZ" dirty="0"/>
              <a:t>An example: </a:t>
            </a:r>
            <a:r>
              <a:rPr lang="en-NZ" i="1" dirty="0"/>
              <a:t>Mt Messenger </a:t>
            </a:r>
            <a:r>
              <a:rPr lang="en-NZ" dirty="0"/>
              <a:t>case </a:t>
            </a:r>
            <a:br>
              <a:rPr lang="en-NZ" dirty="0"/>
            </a:br>
            <a:r>
              <a:rPr lang="en-NZ" sz="2000" dirty="0"/>
              <a:t>(</a:t>
            </a:r>
            <a:r>
              <a:rPr lang="en-NZ" sz="2000" i="1" dirty="0"/>
              <a:t>Mt Messenger (Director General of Conservation vs Te Runanga o Ngāti </a:t>
            </a:r>
            <a:r>
              <a:rPr lang="en-NZ" sz="2000" i="1" dirty="0" err="1"/>
              <a:t>Tama</a:t>
            </a:r>
            <a:r>
              <a:rPr lang="en-NZ" sz="2000" i="1" dirty="0"/>
              <a:t> Trust and others  </a:t>
            </a:r>
            <a:r>
              <a:rPr lang="en-NZ" sz="2000" dirty="0"/>
              <a:t>[2019] </a:t>
            </a:r>
            <a:r>
              <a:rPr lang="en-NZ" sz="2000" dirty="0" err="1"/>
              <a:t>NZEnvc</a:t>
            </a:r>
            <a:r>
              <a:rPr lang="en-NZ" sz="2000" dirty="0"/>
              <a:t>)</a:t>
            </a:r>
            <a:endParaRPr lang="en-NZ" dirty="0"/>
          </a:p>
        </p:txBody>
      </p:sp>
      <p:graphicFrame>
        <p:nvGraphicFramePr>
          <p:cNvPr id="5" name="Content Placeholder 2">
            <a:extLst>
              <a:ext uri="{FF2B5EF4-FFF2-40B4-BE49-F238E27FC236}">
                <a16:creationId xmlns:a16="http://schemas.microsoft.com/office/drawing/2014/main" id="{762C1A8E-323C-0F70-ACB8-AA0C9C108CAC}"/>
              </a:ext>
            </a:extLst>
          </p:cNvPr>
          <p:cNvGraphicFramePr>
            <a:graphicFrameLocks noGrp="1"/>
          </p:cNvGraphicFramePr>
          <p:nvPr>
            <p:ph idx="1"/>
            <p:extLst>
              <p:ext uri="{D42A27DB-BD31-4B8C-83A1-F6EECF244321}">
                <p14:modId xmlns:p14="http://schemas.microsoft.com/office/powerpoint/2010/main" val="4172995532"/>
              </p:ext>
            </p:extLst>
          </p:nvPr>
        </p:nvGraphicFramePr>
        <p:xfrm>
          <a:off x="1100501" y="1806500"/>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004063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5" name="Content Placeholder 2">
            <a:extLst>
              <a:ext uri="{FF2B5EF4-FFF2-40B4-BE49-F238E27FC236}">
                <a16:creationId xmlns:a16="http://schemas.microsoft.com/office/drawing/2014/main" id="{E28CED67-0B68-0B5B-9531-DFC6C469660A}"/>
              </a:ext>
            </a:extLst>
          </p:cNvPr>
          <p:cNvGraphicFramePr>
            <a:graphicFrameLocks noGrp="1"/>
          </p:cNvGraphicFramePr>
          <p:nvPr>
            <p:ph idx="1"/>
            <p:extLst>
              <p:ext uri="{D42A27DB-BD31-4B8C-83A1-F6EECF244321}">
                <p14:modId xmlns:p14="http://schemas.microsoft.com/office/powerpoint/2010/main" val="1596335122"/>
              </p:ext>
            </p:extLst>
          </p:nvPr>
        </p:nvGraphicFramePr>
        <p:xfrm>
          <a:off x="873172" y="1574663"/>
          <a:ext cx="8596312" cy="3881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89515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EEADF-6EB3-22F0-E7FF-8E9060DD1F16}"/>
              </a:ext>
            </a:extLst>
          </p:cNvPr>
          <p:cNvSpPr>
            <a:spLocks noGrp="1"/>
          </p:cNvSpPr>
          <p:nvPr>
            <p:ph type="title"/>
          </p:nvPr>
        </p:nvSpPr>
        <p:spPr/>
        <p:txBody>
          <a:bodyPr>
            <a:normAutofit/>
          </a:bodyPr>
          <a:lstStyle/>
          <a:p>
            <a:pPr algn="ctr"/>
            <a:r>
              <a:rPr lang="mi-NZ" dirty="0" err="1"/>
              <a:t>Some</a:t>
            </a:r>
            <a:r>
              <a:rPr lang="mi-NZ" dirty="0"/>
              <a:t> </a:t>
            </a:r>
            <a:r>
              <a:rPr lang="en-NZ" dirty="0"/>
              <a:t>observations:</a:t>
            </a:r>
          </a:p>
        </p:txBody>
      </p:sp>
      <p:sp>
        <p:nvSpPr>
          <p:cNvPr id="3" name="Content Placeholder 2">
            <a:extLst>
              <a:ext uri="{FF2B5EF4-FFF2-40B4-BE49-F238E27FC236}">
                <a16:creationId xmlns:a16="http://schemas.microsoft.com/office/drawing/2014/main" id="{76E6B34B-9D78-4C69-4157-328737E8194E}"/>
              </a:ext>
            </a:extLst>
          </p:cNvPr>
          <p:cNvSpPr>
            <a:spLocks noGrp="1"/>
          </p:cNvSpPr>
          <p:nvPr>
            <p:ph idx="1"/>
          </p:nvPr>
        </p:nvSpPr>
        <p:spPr>
          <a:xfrm>
            <a:off x="677334" y="1698950"/>
            <a:ext cx="8596668" cy="3880773"/>
          </a:xfrm>
        </p:spPr>
        <p:txBody>
          <a:bodyPr>
            <a:normAutofit/>
          </a:bodyPr>
          <a:lstStyle/>
          <a:p>
            <a:pPr algn="just">
              <a:lnSpc>
                <a:spcPct val="90000"/>
              </a:lnSpc>
            </a:pPr>
            <a:r>
              <a:rPr lang="en-NZ" sz="1500" dirty="0"/>
              <a:t>Early recognition by Waka Kotahi that it would not be right to use compulsory powers and early appointment of external consultant to manage engagement with Ngāti Tama and other Māori.</a:t>
            </a:r>
          </a:p>
          <a:p>
            <a:pPr algn="just">
              <a:lnSpc>
                <a:spcPct val="90000"/>
              </a:lnSpc>
            </a:pPr>
            <a:r>
              <a:rPr lang="en-NZ" sz="1500" dirty="0"/>
              <a:t>Commitment not to proceed with the preferred road realignment unless agreement could be reached with Ngāti Tama.</a:t>
            </a:r>
          </a:p>
          <a:p>
            <a:pPr algn="just">
              <a:lnSpc>
                <a:spcPct val="90000"/>
              </a:lnSpc>
            </a:pPr>
            <a:r>
              <a:rPr lang="en-NZ" sz="1500" dirty="0"/>
              <a:t>Relevant findings:</a:t>
            </a:r>
          </a:p>
          <a:p>
            <a:pPr lvl="1" algn="just">
              <a:lnSpc>
                <a:spcPct val="90000"/>
              </a:lnSpc>
            </a:pPr>
            <a:r>
              <a:rPr lang="en-NZ" sz="1500" dirty="0"/>
              <a:t>Ngāti Tama has mana whenua over the project area and it is therefore appropriate that it be the only body referred to in conditions addressing cultural matters.</a:t>
            </a:r>
          </a:p>
          <a:p>
            <a:pPr lvl="1" algn="just">
              <a:lnSpc>
                <a:spcPct val="90000"/>
              </a:lnSpc>
            </a:pPr>
            <a:r>
              <a:rPr lang="en-NZ" sz="1500" dirty="0"/>
              <a:t>Neighbouring land owners also effected by the proposal (the Pascoes) are not kaitiaki in the sense that the word kaitiakitanga is used in the Act. The relationship of the Pascoes to the land is of stewardship.</a:t>
            </a:r>
          </a:p>
          <a:p>
            <a:pPr lvl="1" algn="just">
              <a:lnSpc>
                <a:spcPct val="90000"/>
              </a:lnSpc>
            </a:pPr>
            <a:r>
              <a:rPr lang="en-NZ" sz="1500" dirty="0"/>
              <a:t>A collective known as Poutama are not tangata whenua exercising mana whenua over the project area and therefore not appropriate that they be recognised in any consent condition addressing cultural matters.</a:t>
            </a:r>
          </a:p>
        </p:txBody>
      </p:sp>
    </p:spTree>
    <p:extLst>
      <p:ext uri="{BB962C8B-B14F-4D97-AF65-F5344CB8AC3E}">
        <p14:creationId xmlns:p14="http://schemas.microsoft.com/office/powerpoint/2010/main" val="25462442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8A6A8-36F4-AA24-8196-DA754BD22AEC}"/>
              </a:ext>
            </a:extLst>
          </p:cNvPr>
          <p:cNvSpPr>
            <a:spLocks noGrp="1"/>
          </p:cNvSpPr>
          <p:nvPr>
            <p:ph type="title"/>
          </p:nvPr>
        </p:nvSpPr>
        <p:spPr/>
        <p:txBody>
          <a:bodyPr/>
          <a:lstStyle/>
          <a:p>
            <a:pPr algn="ctr"/>
            <a:r>
              <a:rPr lang="en-NZ" dirty="0"/>
              <a:t>How to advocate well on tikanga and the law</a:t>
            </a:r>
          </a:p>
        </p:txBody>
      </p:sp>
      <p:sp>
        <p:nvSpPr>
          <p:cNvPr id="3" name="Content Placeholder 2">
            <a:extLst>
              <a:ext uri="{FF2B5EF4-FFF2-40B4-BE49-F238E27FC236}">
                <a16:creationId xmlns:a16="http://schemas.microsoft.com/office/drawing/2014/main" id="{A33AF067-57D1-AF6E-86C1-4C6AD9979991}"/>
              </a:ext>
            </a:extLst>
          </p:cNvPr>
          <p:cNvSpPr>
            <a:spLocks noGrp="1"/>
          </p:cNvSpPr>
          <p:nvPr>
            <p:ph idx="1"/>
          </p:nvPr>
        </p:nvSpPr>
        <p:spPr>
          <a:xfrm>
            <a:off x="677334" y="2160589"/>
            <a:ext cx="8596668" cy="2207225"/>
          </a:xfrm>
          <a:solidFill>
            <a:schemeClr val="accent2">
              <a:lumMod val="75000"/>
            </a:schemeClr>
          </a:solidFill>
        </p:spPr>
        <p:txBody>
          <a:bodyPr/>
          <a:lstStyle/>
          <a:p>
            <a:pPr algn="just"/>
            <a:r>
              <a:rPr lang="en-NZ" dirty="0"/>
              <a:t>Tikanga: (“integrate to perpetuate”) Williams J, Lex Aotearoa. </a:t>
            </a:r>
          </a:p>
          <a:p>
            <a:pPr algn="just"/>
            <a:r>
              <a:rPr lang="en-NZ" dirty="0"/>
              <a:t>When tikanga comes to the Environment Court, the Court must have evidence grounded in and defined in accordance with tikanga Māori and </a:t>
            </a:r>
            <a:r>
              <a:rPr lang="en-NZ" dirty="0" err="1"/>
              <a:t>matauranga</a:t>
            </a:r>
            <a:r>
              <a:rPr lang="en-NZ" dirty="0"/>
              <a:t> Māori to make the best decisions.</a:t>
            </a:r>
          </a:p>
          <a:p>
            <a:pPr algn="just"/>
            <a:r>
              <a:rPr lang="en-NZ" dirty="0"/>
              <a:t>The best evidence of tikanga Māori and </a:t>
            </a:r>
            <a:r>
              <a:rPr lang="en-NZ" dirty="0" err="1"/>
              <a:t>matauranga</a:t>
            </a:r>
            <a:r>
              <a:rPr lang="en-NZ" dirty="0"/>
              <a:t> Māori will of course be in </a:t>
            </a:r>
            <a:r>
              <a:rPr lang="en-NZ" dirty="0" err="1"/>
              <a:t>te</a:t>
            </a:r>
            <a:r>
              <a:rPr lang="en-NZ" dirty="0"/>
              <a:t> </a:t>
            </a:r>
            <a:r>
              <a:rPr lang="en-NZ" dirty="0" err="1"/>
              <a:t>reo</a:t>
            </a:r>
            <a:r>
              <a:rPr lang="en-NZ" dirty="0"/>
              <a:t> Māori.</a:t>
            </a:r>
          </a:p>
        </p:txBody>
      </p:sp>
    </p:spTree>
    <p:extLst>
      <p:ext uri="{BB962C8B-B14F-4D97-AF65-F5344CB8AC3E}">
        <p14:creationId xmlns:p14="http://schemas.microsoft.com/office/powerpoint/2010/main" val="22853851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BB5B8-9011-609F-1C80-A9EA98E54041}"/>
              </a:ext>
            </a:extLst>
          </p:cNvPr>
          <p:cNvSpPr>
            <a:spLocks noGrp="1"/>
          </p:cNvSpPr>
          <p:nvPr>
            <p:ph type="title"/>
          </p:nvPr>
        </p:nvSpPr>
        <p:spPr/>
        <p:txBody>
          <a:bodyPr/>
          <a:lstStyle/>
          <a:p>
            <a:pPr algn="ctr"/>
            <a:r>
              <a:rPr lang="en-NZ" dirty="0"/>
              <a:t>Cultural competency: what does it mean?</a:t>
            </a:r>
          </a:p>
        </p:txBody>
      </p:sp>
      <p:sp>
        <p:nvSpPr>
          <p:cNvPr id="5" name="Content Placeholder 4">
            <a:extLst>
              <a:ext uri="{FF2B5EF4-FFF2-40B4-BE49-F238E27FC236}">
                <a16:creationId xmlns:a16="http://schemas.microsoft.com/office/drawing/2014/main" id="{7E478AED-4837-530F-3FAA-CA392DBB1090}"/>
              </a:ext>
            </a:extLst>
          </p:cNvPr>
          <p:cNvSpPr>
            <a:spLocks noGrp="1"/>
          </p:cNvSpPr>
          <p:nvPr>
            <p:ph idx="1"/>
          </p:nvPr>
        </p:nvSpPr>
        <p:spPr/>
        <p:txBody>
          <a:bodyPr>
            <a:normAutofit/>
          </a:bodyPr>
          <a:lstStyle/>
          <a:p>
            <a:pPr algn="just"/>
            <a:r>
              <a:rPr lang="en-NZ" sz="2000" dirty="0"/>
              <a:t>Build and maintain capability in </a:t>
            </a:r>
            <a:r>
              <a:rPr lang="en-NZ" sz="2000" dirty="0" err="1"/>
              <a:t>te</a:t>
            </a:r>
            <a:r>
              <a:rPr lang="en-NZ" sz="2000" dirty="0"/>
              <a:t> </a:t>
            </a:r>
            <a:r>
              <a:rPr lang="en-NZ" sz="2000" dirty="0" err="1"/>
              <a:t>reo</a:t>
            </a:r>
            <a:r>
              <a:rPr lang="en-NZ" sz="2000" dirty="0"/>
              <a:t>.</a:t>
            </a:r>
          </a:p>
          <a:p>
            <a:pPr algn="just"/>
            <a:r>
              <a:rPr lang="en-NZ" sz="2000" dirty="0"/>
              <a:t>Building and maintaining understanding of Treaty of Waitangi jurisprudence, both the Courts and the Waitangi Tribunal.</a:t>
            </a:r>
          </a:p>
          <a:p>
            <a:pPr algn="just"/>
            <a:r>
              <a:rPr lang="en-NZ" sz="2000" dirty="0"/>
              <a:t>If a non-Māori practitioner acting for Māori hapu or iwi, you may not be able to locate, understand or receive most relevant tikanga knowledge and evidence unless the knowledge holders trust you. The more central the knowledge to hapu or iwi identity, the harder it will be to earn that trust. It will also take time.</a:t>
            </a:r>
          </a:p>
        </p:txBody>
      </p:sp>
    </p:spTree>
    <p:extLst>
      <p:ext uri="{BB962C8B-B14F-4D97-AF65-F5344CB8AC3E}">
        <p14:creationId xmlns:p14="http://schemas.microsoft.com/office/powerpoint/2010/main" val="36402411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CC010C-1FCD-8781-069B-87B37C1B24FC}"/>
              </a:ext>
            </a:extLst>
          </p:cNvPr>
          <p:cNvSpPr>
            <a:spLocks noGrp="1"/>
          </p:cNvSpPr>
          <p:nvPr>
            <p:ph idx="1"/>
          </p:nvPr>
        </p:nvSpPr>
        <p:spPr>
          <a:xfrm>
            <a:off x="632946" y="1006492"/>
            <a:ext cx="8596668" cy="5367675"/>
          </a:xfrm>
        </p:spPr>
        <p:txBody>
          <a:bodyPr>
            <a:normAutofit/>
          </a:bodyPr>
          <a:lstStyle/>
          <a:p>
            <a:pPr algn="just"/>
            <a:r>
              <a:rPr lang="en-NZ" sz="2000" dirty="0"/>
              <a:t>No matter how good you are as an advocate, you are very unlikely to be trusted with tikanga or </a:t>
            </a:r>
            <a:r>
              <a:rPr lang="en-NZ" sz="2000" dirty="0" err="1"/>
              <a:t>matauranga</a:t>
            </a:r>
            <a:r>
              <a:rPr lang="en-NZ" sz="2000" dirty="0"/>
              <a:t> Māori unless you show genuine respect for it. </a:t>
            </a:r>
          </a:p>
          <a:p>
            <a:pPr algn="just"/>
            <a:r>
              <a:rPr lang="en-NZ" sz="2000" dirty="0"/>
              <a:t>The same general point applies to Court procedure. It is now far more common across courts in all jurisdictions to allow appropriate space for mana whenua to open and close proceedings with mihi and karakia. If procedure on the day is uncertain or unclear, counsel should advocate for this and also if leading tikanga evidence in </a:t>
            </a:r>
            <a:r>
              <a:rPr lang="en-NZ" sz="2000" dirty="0" err="1"/>
              <a:t>te</a:t>
            </a:r>
            <a:r>
              <a:rPr lang="en-NZ" sz="2000" dirty="0"/>
              <a:t> </a:t>
            </a:r>
            <a:r>
              <a:rPr lang="en-NZ" sz="2000" dirty="0" err="1"/>
              <a:t>reo</a:t>
            </a:r>
            <a:r>
              <a:rPr lang="en-NZ" sz="2000" dirty="0"/>
              <a:t> Māori ensure that the Court is notified early so that arrangements for simultaneous translation are made (if possible).</a:t>
            </a:r>
          </a:p>
          <a:p>
            <a:pPr algn="just"/>
            <a:r>
              <a:rPr lang="en-NZ" sz="2000" dirty="0"/>
              <a:t>Where appropriate, propose that the Court sit on the relevant marae (or similar venue) to receive tikanga evidence.</a:t>
            </a:r>
          </a:p>
          <a:p>
            <a:pPr marL="0" indent="0" algn="just">
              <a:buNone/>
            </a:pPr>
            <a:endParaRPr lang="en-NZ" sz="2000" dirty="0"/>
          </a:p>
          <a:p>
            <a:pPr algn="just"/>
            <a:endParaRPr lang="en-NZ" dirty="0"/>
          </a:p>
          <a:p>
            <a:pPr algn="just"/>
            <a:endParaRPr lang="en-NZ" dirty="0"/>
          </a:p>
        </p:txBody>
      </p:sp>
    </p:spTree>
    <p:extLst>
      <p:ext uri="{BB962C8B-B14F-4D97-AF65-F5344CB8AC3E}">
        <p14:creationId xmlns:p14="http://schemas.microsoft.com/office/powerpoint/2010/main" val="5422485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2275E4-E0FC-6C29-8ABB-C604008DF3F5}"/>
              </a:ext>
            </a:extLst>
          </p:cNvPr>
          <p:cNvSpPr>
            <a:spLocks noGrp="1"/>
          </p:cNvSpPr>
          <p:nvPr>
            <p:ph idx="1"/>
          </p:nvPr>
        </p:nvSpPr>
        <p:spPr>
          <a:xfrm>
            <a:off x="659579" y="713529"/>
            <a:ext cx="8596668" cy="5119100"/>
          </a:xfrm>
        </p:spPr>
        <p:txBody>
          <a:bodyPr>
            <a:noAutofit/>
          </a:bodyPr>
          <a:lstStyle/>
          <a:p>
            <a:pPr algn="just"/>
            <a:r>
              <a:rPr lang="en-NZ" dirty="0"/>
              <a:t>Be sensitive to the ongoing affects of the second law:</a:t>
            </a:r>
          </a:p>
          <a:p>
            <a:pPr marL="0" indent="0" algn="just">
              <a:buNone/>
            </a:pPr>
            <a:r>
              <a:rPr lang="en-NZ" i="1" dirty="0"/>
              <a:t>      </a:t>
            </a:r>
            <a:r>
              <a:rPr lang="en-NZ" dirty="0"/>
              <a:t>“Tikanga and Māori society, more generally, have been subject to the 	devastating impact of colonisation on its institutions and practises. This is 	meant that for many Māori, they have become alienated from their lands, 	culture and are unfamiliar with tikanga.” (Statement of 	</a:t>
            </a:r>
            <a:r>
              <a:rPr lang="en-NZ" dirty="0" err="1"/>
              <a:t>Mātanga</a:t>
            </a:r>
            <a:r>
              <a:rPr lang="en-NZ" dirty="0"/>
              <a:t> Tikanga, 	Ellis case at para 38)</a:t>
            </a:r>
            <a:endParaRPr lang="en-NZ" i="1" dirty="0"/>
          </a:p>
          <a:p>
            <a:pPr algn="just"/>
            <a:r>
              <a:rPr lang="en-NZ" dirty="0"/>
              <a:t>Cross-examination where there is competing evidence as to tikanga may be required, but try to first narrow issues in contention pre-hearing and be aware that traditional adversarial cross-examination of a Pou Tikanga will seldom be productive or helpful.</a:t>
            </a:r>
          </a:p>
          <a:p>
            <a:pPr algn="just"/>
            <a:r>
              <a:rPr lang="en-NZ" dirty="0"/>
              <a:t>Allegations of bias or suggestions that the evidence may not be genuinely held are not likely to be viewed favourably by the Court (</a:t>
            </a:r>
            <a:r>
              <a:rPr lang="en-NZ" i="1" dirty="0"/>
              <a:t>Greymouth Petroleum v Heritage NZ </a:t>
            </a:r>
            <a:r>
              <a:rPr lang="en-NZ" dirty="0"/>
              <a:t>[2016] NZEnbC11).</a:t>
            </a:r>
          </a:p>
          <a:p>
            <a:pPr algn="just"/>
            <a:r>
              <a:rPr lang="en-NZ" dirty="0"/>
              <a:t>Be aware of, and </a:t>
            </a:r>
            <a:r>
              <a:rPr lang="en-NZ" u="sng" dirty="0"/>
              <a:t>where appropriate</a:t>
            </a:r>
            <a:r>
              <a:rPr lang="en-NZ" dirty="0"/>
              <a:t>, use extrinsic evidence as context for tikanga evidence such as reports of the Waitangi Tribunal and primary sources such as texts on tikanga Māori.</a:t>
            </a:r>
          </a:p>
          <a:p>
            <a:endParaRPr lang="en-NZ" dirty="0"/>
          </a:p>
        </p:txBody>
      </p:sp>
    </p:spTree>
    <p:extLst>
      <p:ext uri="{BB962C8B-B14F-4D97-AF65-F5344CB8AC3E}">
        <p14:creationId xmlns:p14="http://schemas.microsoft.com/office/powerpoint/2010/main" val="3448076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0965F-1470-195B-96FF-53D7A1AA7806}"/>
              </a:ext>
            </a:extLst>
          </p:cNvPr>
          <p:cNvSpPr>
            <a:spLocks noGrp="1"/>
          </p:cNvSpPr>
          <p:nvPr>
            <p:ph type="title"/>
          </p:nvPr>
        </p:nvSpPr>
        <p:spPr>
          <a:xfrm>
            <a:off x="652481" y="1382486"/>
            <a:ext cx="3547581" cy="4093028"/>
          </a:xfrm>
        </p:spPr>
        <p:txBody>
          <a:bodyPr anchor="ctr">
            <a:normAutofit/>
          </a:bodyPr>
          <a:lstStyle/>
          <a:p>
            <a:r>
              <a:rPr lang="en-NZ" sz="4400" b="1" dirty="0">
                <a:effectLst>
                  <a:outerShdw blurRad="38100" dist="38100" dir="2700000" algn="tl">
                    <a:srgbClr val="000000">
                      <a:alpha val="43137"/>
                    </a:srgbClr>
                  </a:outerShdw>
                </a:effectLst>
              </a:rPr>
              <a:t>Tikanga as the first law of Aotearoa</a:t>
            </a:r>
          </a:p>
        </p:txBody>
      </p:sp>
      <p:graphicFrame>
        <p:nvGraphicFramePr>
          <p:cNvPr id="5" name="Content Placeholder 2">
            <a:extLst>
              <a:ext uri="{FF2B5EF4-FFF2-40B4-BE49-F238E27FC236}">
                <a16:creationId xmlns:a16="http://schemas.microsoft.com/office/drawing/2014/main" id="{5EDB221A-0B7C-7D58-5A0A-D09C5B8E597D}"/>
              </a:ext>
            </a:extLst>
          </p:cNvPr>
          <p:cNvGraphicFramePr>
            <a:graphicFrameLocks noGrp="1"/>
          </p:cNvGraphicFramePr>
          <p:nvPr>
            <p:ph idx="1"/>
            <p:extLst>
              <p:ext uri="{D42A27DB-BD31-4B8C-83A1-F6EECF244321}">
                <p14:modId xmlns:p14="http://schemas.microsoft.com/office/powerpoint/2010/main" val="3363055082"/>
              </p:ext>
            </p:extLst>
          </p:nvPr>
        </p:nvGraphicFramePr>
        <p:xfrm>
          <a:off x="5001208" y="942393"/>
          <a:ext cx="6532408" cy="49233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67613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0965F-1470-195B-96FF-53D7A1AA7806}"/>
              </a:ext>
            </a:extLst>
          </p:cNvPr>
          <p:cNvSpPr>
            <a:spLocks noGrp="1"/>
          </p:cNvSpPr>
          <p:nvPr>
            <p:ph type="title"/>
          </p:nvPr>
        </p:nvSpPr>
        <p:spPr>
          <a:xfrm>
            <a:off x="882203" y="696913"/>
            <a:ext cx="8596668" cy="1320800"/>
          </a:xfrm>
        </p:spPr>
        <p:txBody>
          <a:bodyPr>
            <a:normAutofit/>
          </a:bodyPr>
          <a:lstStyle/>
          <a:p>
            <a:pPr algn="ctr"/>
            <a:r>
              <a:rPr lang="en-NZ" b="1" dirty="0">
                <a:effectLst>
                  <a:outerShdw blurRad="38100" dist="38100" dir="2700000" algn="tl">
                    <a:srgbClr val="000000">
                      <a:alpha val="43137"/>
                    </a:srgbClr>
                  </a:outerShdw>
                </a:effectLst>
              </a:rPr>
              <a:t>Tikanga as the first law of Aotearoa</a:t>
            </a:r>
          </a:p>
        </p:txBody>
      </p:sp>
      <p:graphicFrame>
        <p:nvGraphicFramePr>
          <p:cNvPr id="5" name="Content Placeholder 2">
            <a:extLst>
              <a:ext uri="{FF2B5EF4-FFF2-40B4-BE49-F238E27FC236}">
                <a16:creationId xmlns:a16="http://schemas.microsoft.com/office/drawing/2014/main" id="{5EDB221A-0B7C-7D58-5A0A-D09C5B8E597D}"/>
              </a:ext>
            </a:extLst>
          </p:cNvPr>
          <p:cNvGraphicFramePr>
            <a:graphicFrameLocks noGrp="1"/>
          </p:cNvGraphicFramePr>
          <p:nvPr>
            <p:ph idx="1"/>
            <p:extLst>
              <p:ext uri="{D42A27DB-BD31-4B8C-83A1-F6EECF244321}">
                <p14:modId xmlns:p14="http://schemas.microsoft.com/office/powerpoint/2010/main" val="2899877914"/>
              </p:ext>
            </p:extLst>
          </p:nvPr>
        </p:nvGraphicFramePr>
        <p:xfrm>
          <a:off x="1625159" y="2017713"/>
          <a:ext cx="7110755" cy="28183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9379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6BBB1-ED65-55A8-2943-1386E4D17BDB}"/>
              </a:ext>
            </a:extLst>
          </p:cNvPr>
          <p:cNvSpPr>
            <a:spLocks noGrp="1"/>
          </p:cNvSpPr>
          <p:nvPr>
            <p:ph type="title"/>
          </p:nvPr>
        </p:nvSpPr>
        <p:spPr>
          <a:xfrm>
            <a:off x="652481" y="1382486"/>
            <a:ext cx="3547581" cy="4093028"/>
          </a:xfrm>
        </p:spPr>
        <p:txBody>
          <a:bodyPr anchor="ctr">
            <a:normAutofit/>
          </a:bodyPr>
          <a:lstStyle/>
          <a:p>
            <a:r>
              <a:rPr lang="en-NZ" sz="4400" b="1" dirty="0">
                <a:effectLst>
                  <a:outerShdw blurRad="38100" dist="38100" dir="2700000" algn="tl">
                    <a:srgbClr val="000000">
                      <a:alpha val="43137"/>
                    </a:srgbClr>
                  </a:outerShdw>
                </a:effectLst>
              </a:rPr>
              <a:t>Tikanga as the first law of Aotearoa</a:t>
            </a:r>
            <a:endParaRPr lang="en-NZ" sz="4400" dirty="0"/>
          </a:p>
        </p:txBody>
      </p:sp>
      <p:graphicFrame>
        <p:nvGraphicFramePr>
          <p:cNvPr id="5" name="Content Placeholder 2">
            <a:extLst>
              <a:ext uri="{FF2B5EF4-FFF2-40B4-BE49-F238E27FC236}">
                <a16:creationId xmlns:a16="http://schemas.microsoft.com/office/drawing/2014/main" id="{4199251A-756B-9326-4B47-D32719FA3442}"/>
              </a:ext>
            </a:extLst>
          </p:cNvPr>
          <p:cNvGraphicFramePr>
            <a:graphicFrameLocks noGrp="1"/>
          </p:cNvGraphicFramePr>
          <p:nvPr>
            <p:ph idx="1"/>
            <p:extLst>
              <p:ext uri="{D42A27DB-BD31-4B8C-83A1-F6EECF244321}">
                <p14:modId xmlns:p14="http://schemas.microsoft.com/office/powerpoint/2010/main" val="3291606212"/>
              </p:ext>
            </p:extLst>
          </p:nvPr>
        </p:nvGraphicFramePr>
        <p:xfrm>
          <a:off x="4876847" y="944563"/>
          <a:ext cx="6656769" cy="49212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8685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0F520-6BE8-8B24-0D6B-15AA5B99E1C9}"/>
              </a:ext>
            </a:extLst>
          </p:cNvPr>
          <p:cNvSpPr>
            <a:spLocks noGrp="1"/>
          </p:cNvSpPr>
          <p:nvPr>
            <p:ph type="title"/>
          </p:nvPr>
        </p:nvSpPr>
        <p:spPr>
          <a:xfrm>
            <a:off x="963165" y="733497"/>
            <a:ext cx="8596668" cy="1320800"/>
          </a:xfrm>
        </p:spPr>
        <p:txBody>
          <a:bodyPr/>
          <a:lstStyle/>
          <a:p>
            <a:pPr algn="ctr"/>
            <a:r>
              <a:rPr lang="en-NZ" sz="3600" b="1" dirty="0">
                <a:effectLst>
                  <a:outerShdw blurRad="38100" dist="38100" dir="2700000" algn="tl">
                    <a:srgbClr val="000000">
                      <a:alpha val="43137"/>
                    </a:srgbClr>
                  </a:outerShdw>
                </a:effectLst>
              </a:rPr>
              <a:t>Tikanga as the first law of Aotearoa</a:t>
            </a:r>
            <a:endParaRPr lang="en-NZ" dirty="0"/>
          </a:p>
        </p:txBody>
      </p:sp>
      <p:grpSp>
        <p:nvGrpSpPr>
          <p:cNvPr id="4" name="Group 3">
            <a:extLst>
              <a:ext uri="{FF2B5EF4-FFF2-40B4-BE49-F238E27FC236}">
                <a16:creationId xmlns:a16="http://schemas.microsoft.com/office/drawing/2014/main" id="{8EA3BF17-4AD6-61FD-F4F9-0637EEE75FFD}"/>
              </a:ext>
            </a:extLst>
          </p:cNvPr>
          <p:cNvGrpSpPr/>
          <p:nvPr/>
        </p:nvGrpSpPr>
        <p:grpSpPr>
          <a:xfrm>
            <a:off x="1766656" y="2839783"/>
            <a:ext cx="6951216" cy="1764360"/>
            <a:chOff x="0" y="138586"/>
            <a:chExt cx="8596668" cy="1764360"/>
          </a:xfrm>
          <a:solidFill>
            <a:schemeClr val="accent2">
              <a:lumMod val="75000"/>
            </a:schemeClr>
          </a:solidFill>
        </p:grpSpPr>
        <p:sp>
          <p:nvSpPr>
            <p:cNvPr id="5" name="Rectangle: Rounded Corners 4">
              <a:extLst>
                <a:ext uri="{FF2B5EF4-FFF2-40B4-BE49-F238E27FC236}">
                  <a16:creationId xmlns:a16="http://schemas.microsoft.com/office/drawing/2014/main" id="{FFBED45A-70C8-1BF6-F296-ED12213ECB2D}"/>
                </a:ext>
              </a:extLst>
            </p:cNvPr>
            <p:cNvSpPr/>
            <p:nvPr/>
          </p:nvSpPr>
          <p:spPr>
            <a:xfrm>
              <a:off x="0" y="138586"/>
              <a:ext cx="8596668" cy="1764360"/>
            </a:xfrm>
            <a:prstGeom prst="roundRect">
              <a:avLst/>
            </a:prstGeom>
            <a:grpFill/>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sp>
        <p:sp>
          <p:nvSpPr>
            <p:cNvPr id="6" name="Rectangle: Rounded Corners 4">
              <a:extLst>
                <a:ext uri="{FF2B5EF4-FFF2-40B4-BE49-F238E27FC236}">
                  <a16:creationId xmlns:a16="http://schemas.microsoft.com/office/drawing/2014/main" id="{BEF198E3-FA28-C3A1-5D56-88E2E801F92C}"/>
                </a:ext>
              </a:extLst>
            </p:cNvPr>
            <p:cNvSpPr txBox="1"/>
            <p:nvPr/>
          </p:nvSpPr>
          <p:spPr>
            <a:xfrm>
              <a:off x="86129" y="224715"/>
              <a:ext cx="8424410" cy="159210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99060" tIns="99060" rIns="99060" bIns="99060" numCol="1" spcCol="1270" anchor="ctr" anchorCtr="0">
              <a:noAutofit/>
            </a:bodyPr>
            <a:lstStyle/>
            <a:p>
              <a:pPr marL="0" lvl="0" indent="0" algn="just" defTabSz="1155700">
                <a:lnSpc>
                  <a:spcPct val="90000"/>
                </a:lnSpc>
                <a:spcBef>
                  <a:spcPct val="0"/>
                </a:spcBef>
                <a:spcAft>
                  <a:spcPct val="35000"/>
                </a:spcAft>
                <a:buNone/>
              </a:pPr>
              <a:endParaRPr lang="en-NZ" sz="2600" kern="1200" dirty="0"/>
            </a:p>
          </p:txBody>
        </p:sp>
      </p:grpSp>
      <p:sp>
        <p:nvSpPr>
          <p:cNvPr id="8" name="TextBox 7">
            <a:extLst>
              <a:ext uri="{FF2B5EF4-FFF2-40B4-BE49-F238E27FC236}">
                <a16:creationId xmlns:a16="http://schemas.microsoft.com/office/drawing/2014/main" id="{74D23D17-EEA9-E429-E131-C7F090A46017}"/>
              </a:ext>
            </a:extLst>
          </p:cNvPr>
          <p:cNvSpPr txBox="1"/>
          <p:nvPr/>
        </p:nvSpPr>
        <p:spPr>
          <a:xfrm>
            <a:off x="1855433" y="3176083"/>
            <a:ext cx="6951216" cy="954107"/>
          </a:xfrm>
          <a:prstGeom prst="rect">
            <a:avLst/>
          </a:prstGeom>
          <a:noFill/>
        </p:spPr>
        <p:txBody>
          <a:bodyPr wrap="square">
            <a:spAutoFit/>
          </a:bodyPr>
          <a:lstStyle/>
          <a:p>
            <a:r>
              <a:rPr lang="en-NZ" sz="2800" dirty="0"/>
              <a:t>But “in fact all three layers are still alive and interacting organically.”</a:t>
            </a:r>
          </a:p>
        </p:txBody>
      </p:sp>
    </p:spTree>
    <p:extLst>
      <p:ext uri="{BB962C8B-B14F-4D97-AF65-F5344CB8AC3E}">
        <p14:creationId xmlns:p14="http://schemas.microsoft.com/office/powerpoint/2010/main" val="2075989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D74A2-A5AA-245B-E827-D3BEFFA390BA}"/>
              </a:ext>
            </a:extLst>
          </p:cNvPr>
          <p:cNvSpPr>
            <a:spLocks noGrp="1"/>
          </p:cNvSpPr>
          <p:nvPr>
            <p:ph type="title"/>
          </p:nvPr>
        </p:nvSpPr>
        <p:spPr>
          <a:xfrm>
            <a:off x="652481" y="1382486"/>
            <a:ext cx="3547581" cy="4093028"/>
          </a:xfrm>
        </p:spPr>
        <p:txBody>
          <a:bodyPr anchor="ctr">
            <a:normAutofit/>
          </a:bodyPr>
          <a:lstStyle/>
          <a:p>
            <a:r>
              <a:rPr lang="en-NZ" sz="4400" b="1" dirty="0">
                <a:effectLst>
                  <a:outerShdw blurRad="38100" dist="38100" dir="2700000" algn="tl">
                    <a:srgbClr val="000000">
                      <a:alpha val="43137"/>
                    </a:srgbClr>
                  </a:outerShdw>
                </a:effectLst>
              </a:rPr>
              <a:t>Tikanga – an overview</a:t>
            </a:r>
          </a:p>
        </p:txBody>
      </p:sp>
      <p:graphicFrame>
        <p:nvGraphicFramePr>
          <p:cNvPr id="5" name="Content Placeholder 2">
            <a:extLst>
              <a:ext uri="{FF2B5EF4-FFF2-40B4-BE49-F238E27FC236}">
                <a16:creationId xmlns:a16="http://schemas.microsoft.com/office/drawing/2014/main" id="{E695B934-ECEC-8155-5D37-18FAC81C124C}"/>
              </a:ext>
            </a:extLst>
          </p:cNvPr>
          <p:cNvGraphicFramePr>
            <a:graphicFrameLocks noGrp="1"/>
          </p:cNvGraphicFramePr>
          <p:nvPr>
            <p:ph idx="1"/>
            <p:extLst>
              <p:ext uri="{D42A27DB-BD31-4B8C-83A1-F6EECF244321}">
                <p14:modId xmlns:p14="http://schemas.microsoft.com/office/powerpoint/2010/main" val="2909321165"/>
              </p:ext>
            </p:extLst>
          </p:nvPr>
        </p:nvGraphicFramePr>
        <p:xfrm>
          <a:off x="4350058" y="692459"/>
          <a:ext cx="7490489" cy="56710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7382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81A5B-ABB0-768F-EDA3-7E68D639F4D6}"/>
              </a:ext>
            </a:extLst>
          </p:cNvPr>
          <p:cNvSpPr>
            <a:spLocks noGrp="1"/>
          </p:cNvSpPr>
          <p:nvPr>
            <p:ph type="title"/>
          </p:nvPr>
        </p:nvSpPr>
        <p:spPr>
          <a:xfrm>
            <a:off x="677334" y="609599"/>
            <a:ext cx="3843375" cy="5545667"/>
          </a:xfrm>
        </p:spPr>
        <p:txBody>
          <a:bodyPr anchor="ctr">
            <a:normAutofit/>
          </a:bodyPr>
          <a:lstStyle/>
          <a:p>
            <a:r>
              <a:rPr lang="mi-NZ" b="1" dirty="0">
                <a:solidFill>
                  <a:schemeClr val="tx1">
                    <a:lumMod val="85000"/>
                    <a:lumOff val="15000"/>
                  </a:schemeClr>
                </a:solidFill>
                <a:effectLst>
                  <a:outerShdw blurRad="38100" dist="38100" dir="2700000" algn="tl">
                    <a:srgbClr val="000000">
                      <a:alpha val="43137"/>
                    </a:srgbClr>
                  </a:outerShdw>
                </a:effectLst>
              </a:rPr>
              <a:t>Tikanga </a:t>
            </a:r>
            <a:r>
              <a:rPr lang="en-NZ" b="1" dirty="0">
                <a:solidFill>
                  <a:schemeClr val="tx1">
                    <a:lumMod val="85000"/>
                    <a:lumOff val="15000"/>
                  </a:schemeClr>
                </a:solidFill>
                <a:effectLst>
                  <a:outerShdw blurRad="38100" dist="38100" dir="2700000" algn="tl">
                    <a:srgbClr val="000000">
                      <a:alpha val="43137"/>
                    </a:srgbClr>
                  </a:outerShdw>
                </a:effectLst>
              </a:rPr>
              <a:t>as</a:t>
            </a:r>
            <a:r>
              <a:rPr lang="mi-NZ" b="1" dirty="0">
                <a:solidFill>
                  <a:schemeClr val="tx1">
                    <a:lumMod val="85000"/>
                    <a:lumOff val="15000"/>
                  </a:schemeClr>
                </a:solidFill>
                <a:effectLst>
                  <a:outerShdw blurRad="38100" dist="38100" dir="2700000" algn="tl">
                    <a:srgbClr val="000000">
                      <a:alpha val="43137"/>
                    </a:srgbClr>
                  </a:outerShdw>
                </a:effectLst>
              </a:rPr>
              <a:t> </a:t>
            </a:r>
            <a:r>
              <a:rPr lang="en-NZ" b="1" dirty="0">
                <a:solidFill>
                  <a:schemeClr val="tx1">
                    <a:lumMod val="85000"/>
                    <a:lumOff val="15000"/>
                  </a:schemeClr>
                </a:solidFill>
                <a:effectLst>
                  <a:outerShdw blurRad="38100" dist="38100" dir="2700000" algn="tl">
                    <a:srgbClr val="000000">
                      <a:alpha val="43137"/>
                    </a:srgbClr>
                  </a:outerShdw>
                </a:effectLst>
              </a:rPr>
              <a:t>first</a:t>
            </a:r>
            <a:r>
              <a:rPr lang="mi-NZ" b="1" dirty="0">
                <a:solidFill>
                  <a:schemeClr val="tx1">
                    <a:lumMod val="85000"/>
                    <a:lumOff val="15000"/>
                  </a:schemeClr>
                </a:solidFill>
                <a:effectLst>
                  <a:outerShdw blurRad="38100" dist="38100" dir="2700000" algn="tl">
                    <a:srgbClr val="000000">
                      <a:alpha val="43137"/>
                    </a:srgbClr>
                  </a:outerShdw>
                </a:effectLst>
              </a:rPr>
              <a:t> </a:t>
            </a:r>
            <a:r>
              <a:rPr lang="en-NZ" b="1" dirty="0">
                <a:solidFill>
                  <a:schemeClr val="tx1">
                    <a:lumMod val="85000"/>
                    <a:lumOff val="15000"/>
                  </a:schemeClr>
                </a:solidFill>
                <a:effectLst>
                  <a:outerShdw blurRad="38100" dist="38100" dir="2700000" algn="tl">
                    <a:srgbClr val="000000">
                      <a:alpha val="43137"/>
                    </a:srgbClr>
                  </a:outerShdw>
                </a:effectLst>
              </a:rPr>
              <a:t>law</a:t>
            </a:r>
            <a:r>
              <a:rPr lang="mi-NZ" b="1" dirty="0">
                <a:solidFill>
                  <a:schemeClr val="tx1">
                    <a:lumMod val="85000"/>
                    <a:lumOff val="15000"/>
                  </a:schemeClr>
                </a:solidFill>
                <a:effectLst>
                  <a:outerShdw blurRad="38100" dist="38100" dir="2700000" algn="tl">
                    <a:srgbClr val="000000">
                      <a:alpha val="43137"/>
                    </a:srgbClr>
                  </a:outerShdw>
                </a:effectLst>
              </a:rPr>
              <a:t> </a:t>
            </a:r>
            <a:r>
              <a:rPr lang="mi-NZ" b="1" dirty="0" err="1">
                <a:solidFill>
                  <a:schemeClr val="tx1">
                    <a:lumMod val="85000"/>
                    <a:lumOff val="15000"/>
                  </a:schemeClr>
                </a:solidFill>
                <a:effectLst>
                  <a:outerShdw blurRad="38100" dist="38100" dir="2700000" algn="tl">
                    <a:srgbClr val="000000">
                      <a:alpha val="43137"/>
                    </a:srgbClr>
                  </a:outerShdw>
                </a:effectLst>
              </a:rPr>
              <a:t>in</a:t>
            </a:r>
            <a:r>
              <a:rPr lang="mi-NZ" b="1" dirty="0">
                <a:solidFill>
                  <a:schemeClr val="tx1">
                    <a:lumMod val="85000"/>
                    <a:lumOff val="15000"/>
                  </a:schemeClr>
                </a:solidFill>
                <a:effectLst>
                  <a:outerShdw blurRad="38100" dist="38100" dir="2700000" algn="tl">
                    <a:srgbClr val="000000">
                      <a:alpha val="43137"/>
                    </a:srgbClr>
                  </a:outerShdw>
                </a:effectLst>
              </a:rPr>
              <a:t> </a:t>
            </a:r>
            <a:r>
              <a:rPr lang="en-NZ" b="1" dirty="0">
                <a:solidFill>
                  <a:schemeClr val="tx1">
                    <a:lumMod val="85000"/>
                    <a:lumOff val="15000"/>
                  </a:schemeClr>
                </a:solidFill>
                <a:effectLst>
                  <a:outerShdw blurRad="38100" dist="38100" dir="2700000" algn="tl">
                    <a:srgbClr val="000000">
                      <a:alpha val="43137"/>
                    </a:srgbClr>
                  </a:outerShdw>
                </a:effectLst>
              </a:rPr>
              <a:t>the</a:t>
            </a:r>
            <a:r>
              <a:rPr lang="mi-NZ" b="1" dirty="0">
                <a:solidFill>
                  <a:schemeClr val="tx1">
                    <a:lumMod val="85000"/>
                    <a:lumOff val="15000"/>
                  </a:schemeClr>
                </a:solidFill>
                <a:effectLst>
                  <a:outerShdw blurRad="38100" dist="38100" dir="2700000" algn="tl">
                    <a:srgbClr val="000000">
                      <a:alpha val="43137"/>
                    </a:srgbClr>
                  </a:outerShdw>
                </a:effectLst>
              </a:rPr>
              <a:t> </a:t>
            </a:r>
            <a:r>
              <a:rPr lang="en-NZ" b="1" dirty="0">
                <a:solidFill>
                  <a:schemeClr val="tx1">
                    <a:lumMod val="85000"/>
                    <a:lumOff val="15000"/>
                  </a:schemeClr>
                </a:solidFill>
                <a:effectLst>
                  <a:outerShdw blurRad="38100" dist="38100" dir="2700000" algn="tl">
                    <a:srgbClr val="000000">
                      <a:alpha val="43137"/>
                    </a:srgbClr>
                  </a:outerShdw>
                </a:effectLst>
              </a:rPr>
              <a:t>Environment</a:t>
            </a:r>
            <a:r>
              <a:rPr lang="mi-NZ" b="1" dirty="0">
                <a:solidFill>
                  <a:schemeClr val="tx1">
                    <a:lumMod val="85000"/>
                    <a:lumOff val="15000"/>
                  </a:schemeClr>
                </a:solidFill>
                <a:effectLst>
                  <a:outerShdw blurRad="38100" dist="38100" dir="2700000" algn="tl">
                    <a:srgbClr val="000000">
                      <a:alpha val="43137"/>
                    </a:srgbClr>
                  </a:outerShdw>
                </a:effectLst>
              </a:rPr>
              <a:t> Court</a:t>
            </a:r>
            <a:endParaRPr lang="en-NZ" b="1" dirty="0">
              <a:solidFill>
                <a:schemeClr val="tx1">
                  <a:lumMod val="85000"/>
                  <a:lumOff val="15000"/>
                </a:schemeClr>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04EBA167-4320-549D-60D5-2DE4C9C0CB24}"/>
              </a:ext>
            </a:extLst>
          </p:cNvPr>
          <p:cNvSpPr>
            <a:spLocks noGrp="1"/>
          </p:cNvSpPr>
          <p:nvPr>
            <p:ph idx="1"/>
          </p:nvPr>
        </p:nvSpPr>
        <p:spPr>
          <a:xfrm>
            <a:off x="4802188" y="725009"/>
            <a:ext cx="5511296" cy="5545667"/>
          </a:xfrm>
        </p:spPr>
        <p:txBody>
          <a:bodyPr anchor="ctr">
            <a:normAutofit/>
          </a:bodyPr>
          <a:lstStyle/>
          <a:p>
            <a:pPr algn="just"/>
            <a:r>
              <a:rPr lang="en-NZ" dirty="0">
                <a:solidFill>
                  <a:srgbClr val="FFFFFF"/>
                </a:solidFill>
              </a:rPr>
              <a:t>Comes to the EC through statutory doors and windows.</a:t>
            </a:r>
          </a:p>
          <a:p>
            <a:pPr algn="just"/>
            <a:r>
              <a:rPr lang="en-NZ" dirty="0">
                <a:solidFill>
                  <a:srgbClr val="FFFFFF"/>
                </a:solidFill>
              </a:rPr>
              <a:t>The Court has no inherent jurisdiction and the task of declaring or affirming tikanga based rights in state law rests with the </a:t>
            </a:r>
            <a:r>
              <a:rPr lang="en-NZ" dirty="0" err="1">
                <a:solidFill>
                  <a:srgbClr val="FFFFFF"/>
                </a:solidFill>
              </a:rPr>
              <a:t>Hig</a:t>
            </a:r>
            <a:r>
              <a:rPr lang="mi-NZ" dirty="0">
                <a:solidFill>
                  <a:srgbClr val="FFFFFF"/>
                </a:solidFill>
              </a:rPr>
              <a:t>h Court and/or the Māori Land Court.</a:t>
            </a:r>
          </a:p>
          <a:p>
            <a:pPr algn="just"/>
            <a:r>
              <a:rPr lang="mi-NZ" i="1" dirty="0">
                <a:solidFill>
                  <a:srgbClr val="FFFFFF"/>
                </a:solidFill>
              </a:rPr>
              <a:t>Ngāti Maru Trust v Ngāti Whātua Ōrākei </a:t>
            </a:r>
            <a:r>
              <a:rPr lang="mi-NZ" dirty="0">
                <a:solidFill>
                  <a:srgbClr val="FFFFFF"/>
                </a:solidFill>
              </a:rPr>
              <a:t>(Whata J).</a:t>
            </a:r>
            <a:endParaRPr lang="en-NZ"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NZ" dirty="0">
              <a:solidFill>
                <a:srgbClr val="FFFFFF"/>
              </a:solidFill>
            </a:endParaRPr>
          </a:p>
        </p:txBody>
      </p:sp>
    </p:spTree>
    <p:extLst>
      <p:ext uri="{BB962C8B-B14F-4D97-AF65-F5344CB8AC3E}">
        <p14:creationId xmlns:p14="http://schemas.microsoft.com/office/powerpoint/2010/main" val="115916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ACEAE-1E5E-9F28-536C-D3C493ED754F}"/>
              </a:ext>
            </a:extLst>
          </p:cNvPr>
          <p:cNvSpPr>
            <a:spLocks noGrp="1"/>
          </p:cNvSpPr>
          <p:nvPr>
            <p:ph type="title"/>
          </p:nvPr>
        </p:nvSpPr>
        <p:spPr>
          <a:xfrm>
            <a:off x="322228" y="405413"/>
            <a:ext cx="3690572" cy="5545667"/>
          </a:xfrm>
        </p:spPr>
        <p:txBody>
          <a:bodyPr anchor="ctr">
            <a:normAutofit/>
          </a:bodyPr>
          <a:lstStyle/>
          <a:p>
            <a:r>
              <a:rPr lang="en-NZ" b="1" dirty="0">
                <a:solidFill>
                  <a:schemeClr val="tx1">
                    <a:lumMod val="85000"/>
                    <a:lumOff val="15000"/>
                  </a:schemeClr>
                </a:solidFill>
                <a:effectLst>
                  <a:outerShdw blurRad="38100" dist="38100" dir="2700000" algn="tl">
                    <a:srgbClr val="000000">
                      <a:alpha val="43137"/>
                    </a:srgbClr>
                  </a:outerShdw>
                </a:effectLst>
              </a:rPr>
              <a:t>Statutory Scheme – Resource Management Act 1991 relevant provisions</a:t>
            </a:r>
          </a:p>
        </p:txBody>
      </p:sp>
      <p:sp>
        <p:nvSpPr>
          <p:cNvPr id="3" name="Content Placeholder 2">
            <a:extLst>
              <a:ext uri="{FF2B5EF4-FFF2-40B4-BE49-F238E27FC236}">
                <a16:creationId xmlns:a16="http://schemas.microsoft.com/office/drawing/2014/main" id="{57E28B69-4144-8AF2-5AA4-4254E0E811D4}"/>
              </a:ext>
            </a:extLst>
          </p:cNvPr>
          <p:cNvSpPr>
            <a:spLocks noGrp="1"/>
          </p:cNvSpPr>
          <p:nvPr>
            <p:ph idx="1"/>
          </p:nvPr>
        </p:nvSpPr>
        <p:spPr>
          <a:xfrm>
            <a:off x="3755346" y="656166"/>
            <a:ext cx="5759980" cy="5545667"/>
          </a:xfrm>
        </p:spPr>
        <p:txBody>
          <a:bodyPr anchor="ctr">
            <a:normAutofit/>
          </a:bodyPr>
          <a:lstStyle/>
          <a:p>
            <a:pPr marL="45720" indent="0" algn="just">
              <a:lnSpc>
                <a:spcPct val="90000"/>
              </a:lnSpc>
              <a:buNone/>
            </a:pPr>
            <a:r>
              <a:rPr lang="en-NZ" sz="1700" dirty="0">
                <a:solidFill>
                  <a:srgbClr val="FFFFFF"/>
                </a:solidFill>
              </a:rPr>
              <a:t>The Part 2 provisions include three requirements:</a:t>
            </a:r>
          </a:p>
          <a:p>
            <a:pPr marL="285750" indent="-285750" algn="just">
              <a:lnSpc>
                <a:spcPct val="90000"/>
              </a:lnSpc>
              <a:spcBef>
                <a:spcPts val="1800"/>
              </a:spcBef>
              <a:buSzPts val="1100"/>
            </a:pPr>
            <a:r>
              <a:rPr lang="en-NZ" sz="1700" dirty="0">
                <a:solidFill>
                  <a:srgbClr val="FFFFFF"/>
                </a:solidFill>
                <a:effectLst/>
                <a:ea typeface="Calibri" panose="020F0502020204030204" pitchFamily="34" charset="0"/>
                <a:cs typeface="Times New Roman" panose="02020603050405020304" pitchFamily="18" charset="0"/>
              </a:rPr>
              <a:t>First, in order to achieve the sustainable management purpose of the Act, it is deemed a matter of national importance that all persons exercising functions and powers under the Act must recognise and provide for: </a:t>
            </a:r>
          </a:p>
          <a:p>
            <a:pPr marL="0" indent="0" algn="just">
              <a:lnSpc>
                <a:spcPct val="90000"/>
              </a:lnSpc>
              <a:spcBef>
                <a:spcPts val="1800"/>
              </a:spcBef>
              <a:buSzPts val="1100"/>
              <a:buNone/>
            </a:pPr>
            <a:r>
              <a:rPr lang="en-NZ" sz="1700" i="1" dirty="0">
                <a:solidFill>
                  <a:srgbClr val="FFFFFF"/>
                </a:solidFill>
                <a:effectLst/>
                <a:ea typeface="Calibri" panose="020F0502020204030204" pitchFamily="34" charset="0"/>
                <a:cs typeface="Times New Roman" panose="02020603050405020304" pitchFamily="18" charset="0"/>
              </a:rPr>
              <a:t>		The relationship of Māori and their culture and 		traditions with their ancestral lands, water, 			sites, </a:t>
            </a:r>
            <a:r>
              <a:rPr lang="en-NZ" sz="1700" i="1" dirty="0" err="1">
                <a:solidFill>
                  <a:srgbClr val="FFFFFF"/>
                </a:solidFill>
                <a:effectLst/>
                <a:ea typeface="Calibri" panose="020F0502020204030204" pitchFamily="34" charset="0"/>
                <a:cs typeface="Times New Roman" panose="02020603050405020304" pitchFamily="18" charset="0"/>
              </a:rPr>
              <a:t>wāhi</a:t>
            </a:r>
            <a:r>
              <a:rPr lang="en-NZ" sz="1700" i="1" dirty="0">
                <a:solidFill>
                  <a:srgbClr val="FFFFFF"/>
                </a:solidFill>
                <a:effectLst/>
                <a:ea typeface="Calibri" panose="020F0502020204030204" pitchFamily="34" charset="0"/>
                <a:cs typeface="Times New Roman" panose="02020603050405020304" pitchFamily="18" charset="0"/>
              </a:rPr>
              <a:t> tapu, and other taonga…</a:t>
            </a:r>
            <a:endParaRPr lang="en-NZ" sz="1700" dirty="0">
              <a:solidFill>
                <a:srgbClr val="FFFFFF"/>
              </a:solidFill>
              <a:effectLst/>
              <a:ea typeface="Calibri" panose="020F0502020204030204" pitchFamily="34" charset="0"/>
              <a:cs typeface="Times New Roman" panose="02020603050405020304" pitchFamily="18" charset="0"/>
            </a:endParaRPr>
          </a:p>
          <a:p>
            <a:pPr marL="285750" indent="-285750" algn="just">
              <a:lnSpc>
                <a:spcPct val="90000"/>
              </a:lnSpc>
              <a:spcBef>
                <a:spcPts val="1800"/>
              </a:spcBef>
              <a:buSzPts val="1100"/>
            </a:pPr>
            <a:r>
              <a:rPr lang="en-NZ" sz="1700" dirty="0">
                <a:solidFill>
                  <a:srgbClr val="FFFFFF"/>
                </a:solidFill>
                <a:effectLst/>
                <a:ea typeface="Calibri" panose="020F0502020204030204" pitchFamily="34" charset="0"/>
                <a:cs typeface="Times New Roman" panose="02020603050405020304" pitchFamily="18" charset="0"/>
              </a:rPr>
              <a:t>Second, in achieving the purpose of the Act, all persons exercising functions and powers shall have "particular regard to": </a:t>
            </a:r>
          </a:p>
          <a:p>
            <a:pPr marL="135890" marR="330835" indent="0" algn="just">
              <a:lnSpc>
                <a:spcPct val="90000"/>
              </a:lnSpc>
              <a:spcBef>
                <a:spcPts val="1800"/>
              </a:spcBef>
              <a:spcAft>
                <a:spcPts val="0"/>
              </a:spcAft>
              <a:buNone/>
            </a:pPr>
            <a:r>
              <a:rPr lang="en-NZ" sz="1700" i="1" dirty="0">
                <a:solidFill>
                  <a:srgbClr val="FFFFFF"/>
                </a:solidFill>
                <a:effectLst/>
                <a:ea typeface="Calibri" panose="020F0502020204030204" pitchFamily="34" charset="0"/>
                <a:cs typeface="Times New Roman" panose="02020603050405020304" pitchFamily="18" charset="0"/>
              </a:rPr>
              <a:t>		a) Kaitiakitanga ...</a:t>
            </a:r>
            <a:endParaRPr lang="en-NZ" sz="1700" dirty="0">
              <a:solidFill>
                <a:srgbClr val="FFFFFF"/>
              </a:solidFill>
              <a:effectLst/>
              <a:ea typeface="Calibri" panose="020F0502020204030204" pitchFamily="34" charset="0"/>
              <a:cs typeface="Times New Roman" panose="02020603050405020304" pitchFamily="18" charset="0"/>
            </a:endParaRPr>
          </a:p>
          <a:p>
            <a:pPr marL="285750" indent="-285750" algn="just">
              <a:lnSpc>
                <a:spcPct val="90000"/>
              </a:lnSpc>
              <a:buSzPts val="1100"/>
            </a:pPr>
            <a:r>
              <a:rPr lang="en-NZ" sz="1700" dirty="0">
                <a:solidFill>
                  <a:srgbClr val="FFFFFF"/>
                </a:solidFill>
                <a:effectLst/>
                <a:ea typeface="Calibri" panose="020F0502020204030204" pitchFamily="34" charset="0"/>
                <a:cs typeface="Times New Roman" panose="02020603050405020304" pitchFamily="18" charset="0"/>
              </a:rPr>
              <a:t>Thirdly, in achieving the purpose of the Act, all persons exercising functions and powers must "take into account" the principles of the Treaty of Waitangi.</a:t>
            </a:r>
          </a:p>
        </p:txBody>
      </p:sp>
    </p:spTree>
    <p:extLst>
      <p:ext uri="{BB962C8B-B14F-4D97-AF65-F5344CB8AC3E}">
        <p14:creationId xmlns:p14="http://schemas.microsoft.com/office/powerpoint/2010/main" val="361386784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850</TotalTime>
  <Words>2964</Words>
  <Application>Microsoft Office PowerPoint</Application>
  <PresentationFormat>Widescreen</PresentationFormat>
  <Paragraphs>137</Paragraphs>
  <Slides>26</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Symbol</vt:lpstr>
      <vt:lpstr>Trebuchet MS</vt:lpstr>
      <vt:lpstr>Wingdings 3</vt:lpstr>
      <vt:lpstr>Facet</vt:lpstr>
      <vt:lpstr>Tikanga and the law wānanga – Tikanga in Environmental Jurisdiction </vt:lpstr>
      <vt:lpstr>Three topics:</vt:lpstr>
      <vt:lpstr>Tikanga as the first law of Aotearoa</vt:lpstr>
      <vt:lpstr>Tikanga as the first law of Aotearoa</vt:lpstr>
      <vt:lpstr>Tikanga as the first law of Aotearoa</vt:lpstr>
      <vt:lpstr>Tikanga as the first law of Aotearoa</vt:lpstr>
      <vt:lpstr>Tikanga – an overview</vt:lpstr>
      <vt:lpstr>Tikanga as first law in the Environment Court</vt:lpstr>
      <vt:lpstr>Statutory Scheme – Resource Management Act 1991 relevant provisions</vt:lpstr>
      <vt:lpstr>Statutory scheme continued</vt:lpstr>
      <vt:lpstr>Statutory scheme</vt:lpstr>
      <vt:lpstr>Statutory scheme</vt:lpstr>
      <vt:lpstr>Numerous other provisions of significance, but note:</vt:lpstr>
      <vt:lpstr>Some ongoing tensions between second and third law to be aware of:</vt:lpstr>
      <vt:lpstr>Nature of the Treaty relationship – Waitangi Tribunal</vt:lpstr>
      <vt:lpstr>Environment Court jurisdiction regarding relational or mana whenua issues</vt:lpstr>
      <vt:lpstr>PowerPoint Presentation</vt:lpstr>
      <vt:lpstr>PowerPoint Presentation</vt:lpstr>
      <vt:lpstr>Some metrics for the exercise of the jurisdiction to consider relational claims:</vt:lpstr>
      <vt:lpstr>An example: Mt Messenger case  (Mt Messenger (Director General of Conservation vs Te Runanga o Ngāti Tama Trust and others  [2019] NZEnvc)</vt:lpstr>
      <vt:lpstr>PowerPoint Presentation</vt:lpstr>
      <vt:lpstr>Some observations:</vt:lpstr>
      <vt:lpstr>How to advocate well on tikanga and the law</vt:lpstr>
      <vt:lpstr>Cultural competency: what does it mean?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Tikanga in environmental jursiprudence</dc:title>
  <dc:creator>Reid, Ruby</dc:creator>
  <cp:lastModifiedBy>Te Rata-Williams, Teina</cp:lastModifiedBy>
  <cp:revision>72</cp:revision>
  <cp:lastPrinted>2023-05-02T01:14:39Z</cp:lastPrinted>
  <dcterms:created xsi:type="dcterms:W3CDTF">2023-04-30T21:06:26Z</dcterms:created>
  <dcterms:modified xsi:type="dcterms:W3CDTF">2023-05-02T04:41:48Z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